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PT Serif"/>
      <p:regular r:id="rId17"/>
      <p:bold r:id="rId18"/>
      <p:italic r:id="rId19"/>
      <p:boldItalic r:id="rId20"/>
    </p:embeddedFont>
    <p:embeddedFont>
      <p:font typeface="DM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TSerif-boldItalic.fntdata"/><Relationship Id="rId11" Type="http://schemas.openxmlformats.org/officeDocument/2006/relationships/slide" Target="slides/slide7.xml"/><Relationship Id="rId22" Type="http://schemas.openxmlformats.org/officeDocument/2006/relationships/font" Target="fonts/DMSans-bold.fntdata"/><Relationship Id="rId10" Type="http://schemas.openxmlformats.org/officeDocument/2006/relationships/slide" Target="slides/slide6.xml"/><Relationship Id="rId21" Type="http://schemas.openxmlformats.org/officeDocument/2006/relationships/font" Target="fonts/DMSans-regular.fntdata"/><Relationship Id="rId13" Type="http://schemas.openxmlformats.org/officeDocument/2006/relationships/slide" Target="slides/slide9.xml"/><Relationship Id="rId24" Type="http://schemas.openxmlformats.org/officeDocument/2006/relationships/font" Target="fonts/DMSans-boldItalic.fntdata"/><Relationship Id="rId12" Type="http://schemas.openxmlformats.org/officeDocument/2006/relationships/slide" Target="slides/slide8.xml"/><Relationship Id="rId23"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TSerif-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TSerif-italic.fntdata"/><Relationship Id="rId6" Type="http://schemas.openxmlformats.org/officeDocument/2006/relationships/slide" Target="slides/slide2.xml"/><Relationship Id="rId18" Type="http://schemas.openxmlformats.org/officeDocument/2006/relationships/font" Target="fonts/PTSerif-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8" name="Shape 58"/>
        <p:cNvGrpSpPr/>
        <p:nvPr/>
      </p:nvGrpSpPr>
      <p:grpSpPr>
        <a:xfrm>
          <a:off x="0" y="0"/>
          <a:ext cx="0" cy="0"/>
          <a:chOff x="0" y="0"/>
          <a:chExt cx="0" cy="0"/>
        </a:xfrm>
      </p:grpSpPr>
      <p:sp>
        <p:nvSpPr>
          <p:cNvPr id="59" name="Google Shape;59;p14"/>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2"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reencoded.png" id="68" name="Google Shape;68;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9" name="Google Shape;69;p16"/>
          <p:cNvSpPr/>
          <p:nvPr/>
        </p:nvSpPr>
        <p:spPr>
          <a:xfrm>
            <a:off x="6280190" y="1767245"/>
            <a:ext cx="7556421" cy="297703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b="0" i="0" lang="en-US" sz="4650" u="none" cap="none" strike="noStrike">
                <a:solidFill>
                  <a:srgbClr val="020202"/>
                </a:solidFill>
                <a:latin typeface="PT Serif"/>
                <a:ea typeface="PT Serif"/>
                <a:cs typeface="PT Serif"/>
                <a:sym typeface="PT Serif"/>
              </a:rPr>
              <a:t>Implementing Advantage Actor-Critic (A2C) Algorithm using a Stochastic Policy</a:t>
            </a:r>
            <a:endParaRPr b="0" i="0" sz="4650" u="none" cap="none" strike="noStrike"/>
          </a:p>
        </p:txBody>
      </p:sp>
      <p:sp>
        <p:nvSpPr>
          <p:cNvPr id="70" name="Google Shape;70;p16"/>
          <p:cNvSpPr/>
          <p:nvPr/>
        </p:nvSpPr>
        <p:spPr>
          <a:xfrm>
            <a:off x="6280190" y="5084445"/>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en-US" sz="1750" u="none" cap="none" strike="noStrike">
                <a:solidFill>
                  <a:srgbClr val="383838"/>
                </a:solidFill>
                <a:latin typeface="DM Sans"/>
                <a:ea typeface="DM Sans"/>
                <a:cs typeface="DM Sans"/>
                <a:sym typeface="DM Sans"/>
              </a:rPr>
              <a:t>Presented by: Akhil Kumar, Karthik Natarajan, Tushar Srivastava, Nisarg Vyas</a:t>
            </a:r>
            <a:endParaRPr b="0" i="0" sz="1750" u="none" cap="none" strike="noStrike"/>
          </a:p>
        </p:txBody>
      </p:sp>
      <p:sp>
        <p:nvSpPr>
          <p:cNvPr id="71" name="Google Shape;71;p16"/>
          <p:cNvSpPr/>
          <p:nvPr/>
        </p:nvSpPr>
        <p:spPr>
          <a:xfrm>
            <a:off x="6280190" y="6082308"/>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p25"/>
          <p:cNvSpPr/>
          <p:nvPr/>
        </p:nvSpPr>
        <p:spPr>
          <a:xfrm>
            <a:off x="793790" y="1159669"/>
            <a:ext cx="12384167"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20202"/>
              </a:buClr>
              <a:buSzPts val="3500"/>
              <a:buFont typeface="PT Serif"/>
              <a:buNone/>
            </a:pPr>
            <a:r>
              <a:rPr b="0" i="0" lang="en-US" sz="3500" u="none" cap="none" strike="noStrike">
                <a:solidFill>
                  <a:srgbClr val="020202"/>
                </a:solidFill>
                <a:latin typeface="PT Serif"/>
                <a:ea typeface="PT Serif"/>
                <a:cs typeface="PT Serif"/>
                <a:sym typeface="PT Serif"/>
              </a:rPr>
              <a:t>Optimizing A2C: Addressing Environment-Specific Challenges</a:t>
            </a:r>
            <a:endParaRPr b="0" i="0" sz="3500" u="none" cap="none" strike="noStrike"/>
          </a:p>
        </p:txBody>
      </p:sp>
      <p:sp>
        <p:nvSpPr>
          <p:cNvPr id="275" name="Google Shape;275;p25"/>
          <p:cNvSpPr/>
          <p:nvPr/>
        </p:nvSpPr>
        <p:spPr>
          <a:xfrm>
            <a:off x="793790" y="2057995"/>
            <a:ext cx="13042821"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Our journey to achieving optimal A2C model performance involved tailoring hyperparameter configurations to overcome the unique challenges presented by each environment: CartPole-v1 and Pendulum-v1. This iterative process allowed us to fine-tune the agent for superior performance.</a:t>
            </a:r>
            <a:endParaRPr b="0" i="0" sz="1300" u="none" cap="none" strike="noStrike"/>
          </a:p>
        </p:txBody>
      </p:sp>
      <p:sp>
        <p:nvSpPr>
          <p:cNvPr id="276" name="Google Shape;276;p25"/>
          <p:cNvSpPr/>
          <p:nvPr/>
        </p:nvSpPr>
        <p:spPr>
          <a:xfrm>
            <a:off x="793790" y="2963704"/>
            <a:ext cx="6081355"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020202"/>
              </a:buClr>
              <a:buSzPts val="1750"/>
              <a:buFont typeface="PT Serif"/>
              <a:buNone/>
            </a:pPr>
            <a:r>
              <a:rPr b="0" i="0" lang="en-US" sz="1750" u="none" cap="none" strike="noStrike">
                <a:solidFill>
                  <a:srgbClr val="020202"/>
                </a:solidFill>
                <a:latin typeface="PT Serif"/>
                <a:ea typeface="PT Serif"/>
                <a:cs typeface="PT Serif"/>
                <a:sym typeface="PT Serif"/>
              </a:rPr>
              <a:t>CartPole-v1 Environment: Stability Through Discrete Actions</a:t>
            </a:r>
            <a:endParaRPr b="0" i="0" sz="1750" u="none" cap="none" strike="noStrike"/>
          </a:p>
        </p:txBody>
      </p:sp>
      <p:sp>
        <p:nvSpPr>
          <p:cNvPr id="277" name="Google Shape;277;p25"/>
          <p:cNvSpPr/>
          <p:nvPr/>
        </p:nvSpPr>
        <p:spPr>
          <a:xfrm>
            <a:off x="793790" y="3412688"/>
            <a:ext cx="6313884" cy="10887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The objective in CartPole-v1 is to balance a pole on a moving cart, a classic control problem with a discrete action space. The primary challenge was achieving rapid and stable learning to maintain balance over extended periods, requiring precise and consistent updates.</a:t>
            </a:r>
            <a:endParaRPr b="0" i="0" sz="1300" u="none" cap="none" strike="noStrike"/>
          </a:p>
        </p:txBody>
      </p:sp>
      <p:sp>
        <p:nvSpPr>
          <p:cNvPr id="278" name="Google Shape;278;p25"/>
          <p:cNvSpPr/>
          <p:nvPr/>
        </p:nvSpPr>
        <p:spPr>
          <a:xfrm>
            <a:off x="793790" y="4654391"/>
            <a:ext cx="6313884"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Gamma (Discount Factor):</a:t>
            </a:r>
            <a:r>
              <a:rPr b="0" i="0" lang="en-US" sz="1300" u="none" cap="none" strike="noStrike">
                <a:solidFill>
                  <a:srgbClr val="383838"/>
                </a:solidFill>
                <a:latin typeface="DM Sans"/>
                <a:ea typeface="DM Sans"/>
                <a:cs typeface="DM Sans"/>
                <a:sym typeface="DM Sans"/>
              </a:rPr>
              <a:t> 0.99 (High value to consider long-term balance)</a:t>
            </a:r>
            <a:endParaRPr b="0" i="0" sz="1300" u="none" cap="none" strike="noStrike"/>
          </a:p>
        </p:txBody>
      </p:sp>
      <p:sp>
        <p:nvSpPr>
          <p:cNvPr id="279" name="Google Shape;279;p25"/>
          <p:cNvSpPr/>
          <p:nvPr/>
        </p:nvSpPr>
        <p:spPr>
          <a:xfrm>
            <a:off x="793790" y="4986099"/>
            <a:ext cx="6313884"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Learning Rate:</a:t>
            </a:r>
            <a:r>
              <a:rPr b="0" i="0" lang="en-US" sz="1300" u="none" cap="none" strike="noStrike">
                <a:solidFill>
                  <a:srgbClr val="383838"/>
                </a:solidFill>
                <a:latin typeface="DM Sans"/>
                <a:ea typeface="DM Sans"/>
                <a:cs typeface="DM Sans"/>
                <a:sym typeface="DM Sans"/>
              </a:rPr>
              <a:t> 0.001 (Higher for faster value estimation convergence)</a:t>
            </a:r>
            <a:endParaRPr b="0" i="0" sz="1300" u="none" cap="none" strike="noStrike"/>
          </a:p>
        </p:txBody>
      </p:sp>
      <p:sp>
        <p:nvSpPr>
          <p:cNvPr id="280" name="Google Shape;280;p25"/>
          <p:cNvSpPr/>
          <p:nvPr/>
        </p:nvSpPr>
        <p:spPr>
          <a:xfrm>
            <a:off x="793790" y="5317808"/>
            <a:ext cx="6313884"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Network Architecture:</a:t>
            </a:r>
            <a:r>
              <a:rPr b="0" i="0" lang="en-US" sz="1300" u="none" cap="none" strike="noStrike">
                <a:solidFill>
                  <a:srgbClr val="383838"/>
                </a:solidFill>
                <a:latin typeface="DM Sans"/>
                <a:ea typeface="DM Sans"/>
                <a:cs typeface="DM Sans"/>
                <a:sym typeface="DM Sans"/>
              </a:rPr>
              <a:t> 2 hidden layers with 64 neurons each (Sufficient for this simpler environment)</a:t>
            </a:r>
            <a:endParaRPr b="0" i="0" sz="1300" u="none" cap="none" strike="noStrike"/>
          </a:p>
        </p:txBody>
      </p:sp>
      <p:sp>
        <p:nvSpPr>
          <p:cNvPr id="281" name="Google Shape;281;p25"/>
          <p:cNvSpPr/>
          <p:nvPr/>
        </p:nvSpPr>
        <p:spPr>
          <a:xfrm>
            <a:off x="7530346" y="2963704"/>
            <a:ext cx="6012656"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020202"/>
              </a:buClr>
              <a:buSzPts val="1750"/>
              <a:buFont typeface="PT Serif"/>
              <a:buNone/>
            </a:pPr>
            <a:r>
              <a:rPr b="0" i="0" lang="en-US" sz="1750" u="none" cap="none" strike="noStrike">
                <a:solidFill>
                  <a:srgbClr val="020202"/>
                </a:solidFill>
                <a:latin typeface="PT Serif"/>
                <a:ea typeface="PT Serif"/>
                <a:cs typeface="PT Serif"/>
                <a:sym typeface="PT Serif"/>
              </a:rPr>
              <a:t>Pendulum-v1 Environment: Precision in Continuous Control</a:t>
            </a:r>
            <a:endParaRPr b="0" i="0" sz="1750" u="none" cap="none" strike="noStrike"/>
          </a:p>
        </p:txBody>
      </p:sp>
      <p:sp>
        <p:nvSpPr>
          <p:cNvPr id="282" name="Google Shape;282;p25"/>
          <p:cNvSpPr/>
          <p:nvPr/>
        </p:nvSpPr>
        <p:spPr>
          <a:xfrm>
            <a:off x="7530346" y="3412688"/>
            <a:ext cx="6313884" cy="108870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In the Pendulum-v1 environment, the goal is to swing a pendulum up and keep it upright. This task features a continuous action space, presenting the challenge of precise policy optimization in a more complex, oscillatory dynamic. Our focus was on smooth and robust control.</a:t>
            </a:r>
            <a:endParaRPr b="0" i="0" sz="1300" u="none" cap="none" strike="noStrike"/>
          </a:p>
        </p:txBody>
      </p:sp>
      <p:sp>
        <p:nvSpPr>
          <p:cNvPr id="283" name="Google Shape;283;p25"/>
          <p:cNvSpPr/>
          <p:nvPr/>
        </p:nvSpPr>
        <p:spPr>
          <a:xfrm>
            <a:off x="7530346" y="4654391"/>
            <a:ext cx="6313884"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Gamma (Discount Factor):</a:t>
            </a:r>
            <a:r>
              <a:rPr b="0" i="0" lang="en-US" sz="1300" u="none" cap="none" strike="noStrike">
                <a:solidFill>
                  <a:srgbClr val="383838"/>
                </a:solidFill>
                <a:latin typeface="DM Sans"/>
                <a:ea typeface="DM Sans"/>
                <a:cs typeface="DM Sans"/>
                <a:sym typeface="DM Sans"/>
              </a:rPr>
              <a:t> 0.9 (Slightly lower due to immediate reward importance in continuous swing)</a:t>
            </a:r>
            <a:endParaRPr b="0" i="0" sz="1300" u="none" cap="none" strike="noStrike"/>
          </a:p>
        </p:txBody>
      </p:sp>
      <p:sp>
        <p:nvSpPr>
          <p:cNvPr id="284" name="Google Shape;284;p25"/>
          <p:cNvSpPr/>
          <p:nvPr/>
        </p:nvSpPr>
        <p:spPr>
          <a:xfrm>
            <a:off x="7530346" y="5258276"/>
            <a:ext cx="6313884"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Learning Rate:</a:t>
            </a:r>
            <a:r>
              <a:rPr b="0" i="0" lang="en-US" sz="1300" u="none" cap="none" strike="noStrike">
                <a:solidFill>
                  <a:srgbClr val="383838"/>
                </a:solidFill>
                <a:latin typeface="DM Sans"/>
                <a:ea typeface="DM Sans"/>
                <a:cs typeface="DM Sans"/>
                <a:sym typeface="DM Sans"/>
              </a:rPr>
              <a:t> 1e-2 (Lower for finer, more stable updates in continuous action space)</a:t>
            </a:r>
            <a:endParaRPr b="0" i="0" sz="1300" u="none" cap="none" strike="noStrike"/>
          </a:p>
        </p:txBody>
      </p:sp>
      <p:sp>
        <p:nvSpPr>
          <p:cNvPr id="285" name="Google Shape;285;p25"/>
          <p:cNvSpPr/>
          <p:nvPr/>
        </p:nvSpPr>
        <p:spPr>
          <a:xfrm>
            <a:off x="7530346" y="5862161"/>
            <a:ext cx="6313884"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Network Architecture:</a:t>
            </a:r>
            <a:r>
              <a:rPr b="0" i="0" lang="en-US" sz="1300" u="none" cap="none" strike="noStrike">
                <a:solidFill>
                  <a:srgbClr val="383838"/>
                </a:solidFill>
                <a:latin typeface="DM Sans"/>
                <a:ea typeface="DM Sans"/>
                <a:cs typeface="DM Sans"/>
                <a:sym typeface="DM Sans"/>
              </a:rPr>
              <a:t> 2 hidden layers with 128 neurons each (Larger to handle continuous action space complexity)</a:t>
            </a:r>
            <a:endParaRPr b="0" i="0" sz="1300" u="none" cap="none" strike="noStrike"/>
          </a:p>
        </p:txBody>
      </p:sp>
      <p:sp>
        <p:nvSpPr>
          <p:cNvPr id="286" name="Google Shape;286;p25"/>
          <p:cNvSpPr/>
          <p:nvPr/>
        </p:nvSpPr>
        <p:spPr>
          <a:xfrm>
            <a:off x="7530346" y="6466046"/>
            <a:ext cx="6313884"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1" i="0" lang="en-US" sz="1300" u="none" cap="none" strike="noStrike">
                <a:solidFill>
                  <a:srgbClr val="383838"/>
                </a:solidFill>
                <a:latin typeface="DM Sans"/>
                <a:ea typeface="DM Sans"/>
                <a:cs typeface="DM Sans"/>
                <a:sym typeface="DM Sans"/>
              </a:rPr>
              <a:t>Entropy Weight:</a:t>
            </a:r>
            <a:r>
              <a:rPr b="0" i="0" lang="en-US" sz="1300" u="none" cap="none" strike="noStrike">
                <a:solidFill>
                  <a:srgbClr val="383838"/>
                </a:solidFill>
                <a:latin typeface="DM Sans"/>
                <a:ea typeface="DM Sans"/>
                <a:cs typeface="DM Sans"/>
                <a:sym typeface="DM Sans"/>
              </a:rPr>
              <a:t> 1e-2(balances exploration and exploitation by encouraging the policy to maintain higher entropy (more randomness) during training)</a:t>
            </a:r>
            <a:endParaRPr b="0" i="0" sz="13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p:nvPr/>
        </p:nvSpPr>
        <p:spPr>
          <a:xfrm>
            <a:off x="505420" y="6171843"/>
            <a:ext cx="3094673" cy="15025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SzPts val="700"/>
              <a:buFont typeface="Arial"/>
              <a:buNone/>
            </a:pPr>
            <a:r>
              <a:t/>
            </a:r>
            <a:endParaRPr b="0" i="0" sz="700" u="none" cap="none" strike="noStrike"/>
          </a:p>
        </p:txBody>
      </p:sp>
      <p:sp>
        <p:nvSpPr>
          <p:cNvPr id="293" name="Google Shape;293;p26"/>
          <p:cNvSpPr/>
          <p:nvPr/>
        </p:nvSpPr>
        <p:spPr>
          <a:xfrm>
            <a:off x="3836551" y="6171843"/>
            <a:ext cx="10295930" cy="150257"/>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SzPts val="700"/>
              <a:buFont typeface="Arial"/>
              <a:buNone/>
            </a:pPr>
            <a:r>
              <a:t/>
            </a:r>
            <a:endParaRPr b="0" i="0" sz="700" u="none" cap="none" strike="noStrike"/>
          </a:p>
        </p:txBody>
      </p:sp>
      <p:sp>
        <p:nvSpPr>
          <p:cNvPr id="294" name="Google Shape;294;p26"/>
          <p:cNvSpPr/>
          <p:nvPr/>
        </p:nvSpPr>
        <p:spPr>
          <a:xfrm>
            <a:off x="505420" y="6512123"/>
            <a:ext cx="13619559" cy="150257"/>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SzPts val="700"/>
              <a:buFont typeface="Arial"/>
              <a:buNone/>
            </a:pPr>
            <a:r>
              <a:t/>
            </a:r>
            <a:endParaRPr b="0" i="0" sz="700" u="none" cap="none" strike="noStrike"/>
          </a:p>
        </p:txBody>
      </p:sp>
      <p:sp>
        <p:nvSpPr>
          <p:cNvPr id="295" name="Google Shape;295;p26"/>
          <p:cNvSpPr/>
          <p:nvPr/>
        </p:nvSpPr>
        <p:spPr>
          <a:xfrm>
            <a:off x="505420" y="6767989"/>
            <a:ext cx="13619700" cy="150300"/>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SzPts val="700"/>
              <a:buFont typeface="Arial"/>
              <a:buNone/>
            </a:pPr>
            <a:r>
              <a:t/>
            </a:r>
            <a:endParaRPr b="0" i="0" sz="700" u="none" cap="none" strike="noStrike"/>
          </a:p>
        </p:txBody>
      </p:sp>
      <p:sp>
        <p:nvSpPr>
          <p:cNvPr id="296" name="Google Shape;296;p26"/>
          <p:cNvSpPr/>
          <p:nvPr/>
        </p:nvSpPr>
        <p:spPr>
          <a:xfrm>
            <a:off x="505420" y="7023854"/>
            <a:ext cx="13619559" cy="300514"/>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SzPts val="700"/>
              <a:buFont typeface="Arial"/>
              <a:buNone/>
            </a:pPr>
            <a:r>
              <a:t/>
            </a:r>
            <a:endParaRPr b="0" i="0" sz="700" u="none" cap="none" strike="noStrike"/>
          </a:p>
        </p:txBody>
      </p:sp>
      <p:sp>
        <p:nvSpPr>
          <p:cNvPr id="297" name="Google Shape;297;p26"/>
          <p:cNvSpPr/>
          <p:nvPr/>
        </p:nvSpPr>
        <p:spPr>
          <a:xfrm>
            <a:off x="505420" y="7429976"/>
            <a:ext cx="13619559" cy="150257"/>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SzPts val="700"/>
              <a:buFont typeface="Arial"/>
              <a:buNone/>
            </a:pPr>
            <a:r>
              <a:t/>
            </a:r>
            <a:endParaRPr b="0" i="0" sz="700" u="none" cap="none" strike="noStrike"/>
          </a:p>
        </p:txBody>
      </p:sp>
      <p:sp>
        <p:nvSpPr>
          <p:cNvPr id="298" name="Google Shape;298;p26"/>
          <p:cNvSpPr/>
          <p:nvPr/>
        </p:nvSpPr>
        <p:spPr>
          <a:xfrm>
            <a:off x="505420" y="7685842"/>
            <a:ext cx="13619559" cy="150257"/>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SzPts val="700"/>
              <a:buFont typeface="Arial"/>
              <a:buNone/>
            </a:pPr>
            <a:r>
              <a:t/>
            </a:r>
            <a:endParaRPr b="0" i="0" sz="700" u="none" cap="none" strike="noStrike"/>
          </a:p>
        </p:txBody>
      </p:sp>
      <p:sp>
        <p:nvSpPr>
          <p:cNvPr id="299" name="Google Shape;299;p26"/>
          <p:cNvSpPr txBox="1"/>
          <p:nvPr/>
        </p:nvSpPr>
        <p:spPr>
          <a:xfrm>
            <a:off x="1225964" y="3009418"/>
            <a:ext cx="2900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PPO Cartpole-v1</a:t>
            </a:r>
            <a:endParaRPr b="1" sz="1800">
              <a:solidFill>
                <a:srgbClr val="000000"/>
              </a:solidFill>
              <a:latin typeface="Calibri"/>
              <a:ea typeface="Calibri"/>
              <a:cs typeface="Calibri"/>
              <a:sym typeface="Calibri"/>
            </a:endParaRPr>
          </a:p>
        </p:txBody>
      </p:sp>
      <p:sp>
        <p:nvSpPr>
          <p:cNvPr id="300" name="Google Shape;300;p26"/>
          <p:cNvSpPr txBox="1"/>
          <p:nvPr/>
        </p:nvSpPr>
        <p:spPr>
          <a:xfrm>
            <a:off x="1225964" y="6881239"/>
            <a:ext cx="2900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A2C Cartpole-v1</a:t>
            </a:r>
            <a:endParaRPr b="1" sz="1800">
              <a:solidFill>
                <a:srgbClr val="000000"/>
              </a:solidFill>
              <a:latin typeface="Calibri"/>
              <a:ea typeface="Calibri"/>
              <a:cs typeface="Calibri"/>
              <a:sym typeface="Calibri"/>
            </a:endParaRPr>
          </a:p>
        </p:txBody>
      </p:sp>
      <p:sp>
        <p:nvSpPr>
          <p:cNvPr id="301" name="Google Shape;301;p26"/>
          <p:cNvSpPr txBox="1"/>
          <p:nvPr/>
        </p:nvSpPr>
        <p:spPr>
          <a:xfrm>
            <a:off x="9000308" y="3306501"/>
            <a:ext cx="2900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PPO Pendulum-v1</a:t>
            </a:r>
            <a:endParaRPr b="1" sz="1800">
              <a:solidFill>
                <a:srgbClr val="000000"/>
              </a:solidFill>
              <a:latin typeface="Calibri"/>
              <a:ea typeface="Calibri"/>
              <a:cs typeface="Calibri"/>
              <a:sym typeface="Calibri"/>
            </a:endParaRPr>
          </a:p>
        </p:txBody>
      </p:sp>
      <p:sp>
        <p:nvSpPr>
          <p:cNvPr id="302" name="Google Shape;302;p26"/>
          <p:cNvSpPr txBox="1"/>
          <p:nvPr/>
        </p:nvSpPr>
        <p:spPr>
          <a:xfrm>
            <a:off x="9000308" y="6881239"/>
            <a:ext cx="2900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A2C Pendulum-v1</a:t>
            </a:r>
            <a:endParaRPr b="1" sz="1800">
              <a:solidFill>
                <a:srgbClr val="000000"/>
              </a:solidFill>
              <a:latin typeface="Calibri"/>
              <a:ea typeface="Calibri"/>
              <a:cs typeface="Calibri"/>
              <a:sym typeface="Calibri"/>
            </a:endParaRPr>
          </a:p>
        </p:txBody>
      </p:sp>
      <p:pic>
        <p:nvPicPr>
          <p:cNvPr id="303" name="Google Shape;303;p26"/>
          <p:cNvPicPr preferRelativeResize="0"/>
          <p:nvPr/>
        </p:nvPicPr>
        <p:blipFill rotWithShape="1">
          <a:blip r:embed="rId3">
            <a:alphaModFix/>
          </a:blip>
          <a:srcRect b="0" l="0" r="0" t="0"/>
          <a:stretch/>
        </p:blipFill>
        <p:spPr>
          <a:xfrm>
            <a:off x="528259" y="311543"/>
            <a:ext cx="4295806" cy="2681775"/>
          </a:xfrm>
          <a:prstGeom prst="rect">
            <a:avLst/>
          </a:prstGeom>
          <a:noFill/>
          <a:ln>
            <a:noFill/>
          </a:ln>
        </p:spPr>
      </p:pic>
      <p:pic>
        <p:nvPicPr>
          <p:cNvPr id="304" name="Google Shape;304;p26" title="Screenshot 2025-06-13 at 10.11.24 PM.png"/>
          <p:cNvPicPr preferRelativeResize="0"/>
          <p:nvPr/>
        </p:nvPicPr>
        <p:blipFill>
          <a:blip r:embed="rId4">
            <a:alphaModFix/>
          </a:blip>
          <a:stretch>
            <a:fillRect/>
          </a:stretch>
        </p:blipFill>
        <p:spPr>
          <a:xfrm>
            <a:off x="679675" y="3531150"/>
            <a:ext cx="4293823" cy="3197689"/>
          </a:xfrm>
          <a:prstGeom prst="rect">
            <a:avLst/>
          </a:prstGeom>
          <a:noFill/>
          <a:ln>
            <a:noFill/>
          </a:ln>
        </p:spPr>
      </p:pic>
      <p:pic>
        <p:nvPicPr>
          <p:cNvPr id="305" name="Google Shape;305;p26" title="Screenshot 2025-06-13 at 10.41.18 PM.png"/>
          <p:cNvPicPr preferRelativeResize="0"/>
          <p:nvPr/>
        </p:nvPicPr>
        <p:blipFill>
          <a:blip r:embed="rId5">
            <a:alphaModFix/>
          </a:blip>
          <a:stretch>
            <a:fillRect/>
          </a:stretch>
        </p:blipFill>
        <p:spPr>
          <a:xfrm>
            <a:off x="8464173" y="3771576"/>
            <a:ext cx="5064751" cy="2900638"/>
          </a:xfrm>
          <a:prstGeom prst="rect">
            <a:avLst/>
          </a:prstGeom>
          <a:noFill/>
          <a:ln>
            <a:noFill/>
          </a:ln>
        </p:spPr>
      </p:pic>
      <p:pic>
        <p:nvPicPr>
          <p:cNvPr id="306" name="Google Shape;306;p26" title="Screenshot 2025-06-15 at 11.17.27 AM.png"/>
          <p:cNvPicPr preferRelativeResize="0"/>
          <p:nvPr/>
        </p:nvPicPr>
        <p:blipFill>
          <a:blip r:embed="rId6">
            <a:alphaModFix/>
          </a:blip>
          <a:stretch>
            <a:fillRect/>
          </a:stretch>
        </p:blipFill>
        <p:spPr>
          <a:xfrm>
            <a:off x="7910400" y="381199"/>
            <a:ext cx="5186300" cy="277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preencoded.png" id="312" name="Google Shape;312;p2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13" name="Google Shape;313;p27"/>
          <p:cNvSpPr/>
          <p:nvPr/>
        </p:nvSpPr>
        <p:spPr>
          <a:xfrm>
            <a:off x="793790" y="2665333"/>
            <a:ext cx="5954197" cy="74426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b="0" i="0" lang="en-US" sz="4650" u="none" cap="none" strike="noStrike">
                <a:solidFill>
                  <a:srgbClr val="020202"/>
                </a:solidFill>
                <a:latin typeface="PT Serif"/>
                <a:ea typeface="PT Serif"/>
                <a:cs typeface="PT Serif"/>
                <a:sym typeface="PT Serif"/>
              </a:rPr>
              <a:t>Thank You</a:t>
            </a:r>
            <a:endParaRPr b="0" i="0" sz="4650" u="none" cap="none" strike="noStrike"/>
          </a:p>
        </p:txBody>
      </p:sp>
      <p:sp>
        <p:nvSpPr>
          <p:cNvPr id="314" name="Google Shape;314;p27"/>
          <p:cNvSpPr/>
          <p:nvPr/>
        </p:nvSpPr>
        <p:spPr>
          <a:xfrm>
            <a:off x="793790" y="3749754"/>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en-US" sz="1750" u="none" cap="none" strike="noStrike">
                <a:solidFill>
                  <a:srgbClr val="383838"/>
                </a:solidFill>
                <a:latin typeface="DM Sans"/>
                <a:ea typeface="DM Sans"/>
                <a:cs typeface="DM Sans"/>
                <a:sym typeface="DM Sans"/>
              </a:rPr>
              <a:t>We extend our deepest gratitude to our professors and mentors. Your invaluable guidance, unwavering support, and profound insights have been instrumental in our learning journey and the successful development of this project. Thank you for empowering us to achieve our goals.</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 name="Shape 76"/>
        <p:cNvGrpSpPr/>
        <p:nvPr/>
      </p:nvGrpSpPr>
      <p:grpSpPr>
        <a:xfrm>
          <a:off x="0" y="0"/>
          <a:ext cx="0" cy="0"/>
          <a:chOff x="0" y="0"/>
          <a:chExt cx="0" cy="0"/>
        </a:xfrm>
      </p:grpSpPr>
      <p:pic>
        <p:nvPicPr>
          <p:cNvPr descr="preencoded.png" id="77" name="Google Shape;77;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8" name="Google Shape;78;p17"/>
          <p:cNvSpPr/>
          <p:nvPr/>
        </p:nvSpPr>
        <p:spPr>
          <a:xfrm>
            <a:off x="6280190" y="854035"/>
            <a:ext cx="4763333" cy="59543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020202"/>
              </a:buClr>
              <a:buSzPts val="3750"/>
              <a:buFont typeface="PT Serif"/>
              <a:buNone/>
            </a:pPr>
            <a:r>
              <a:rPr b="0" i="0" lang="en-US" sz="3750" u="none" cap="none" strike="noStrike">
                <a:solidFill>
                  <a:srgbClr val="020202"/>
                </a:solidFill>
                <a:latin typeface="PT Serif"/>
                <a:ea typeface="PT Serif"/>
                <a:cs typeface="PT Serif"/>
                <a:sym typeface="PT Serif"/>
              </a:rPr>
              <a:t>Abstract</a:t>
            </a:r>
            <a:endParaRPr b="0" i="0" sz="3750" u="none" cap="none" strike="noStrike"/>
          </a:p>
        </p:txBody>
      </p:sp>
      <p:sp>
        <p:nvSpPr>
          <p:cNvPr id="79" name="Google Shape;79;p17"/>
          <p:cNvSpPr/>
          <p:nvPr/>
        </p:nvSpPr>
        <p:spPr>
          <a:xfrm>
            <a:off x="6280190" y="1721644"/>
            <a:ext cx="7556421" cy="1349931"/>
          </a:xfrm>
          <a:prstGeom prst="roundRect">
            <a:avLst>
              <a:gd fmla="val 2016"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6461641" y="1903095"/>
            <a:ext cx="2381607"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850"/>
              <a:buFont typeface="PT Serif"/>
              <a:buNone/>
            </a:pPr>
            <a:r>
              <a:rPr b="0" i="0" lang="en-US" sz="1850" u="none" cap="none" strike="noStrike">
                <a:solidFill>
                  <a:srgbClr val="383838"/>
                </a:solidFill>
                <a:latin typeface="PT Serif"/>
                <a:ea typeface="PT Serif"/>
                <a:cs typeface="PT Serif"/>
                <a:sym typeface="PT Serif"/>
              </a:rPr>
              <a:t>A2C Agent</a:t>
            </a:r>
            <a:endParaRPr b="0" i="0" sz="1850" u="none" cap="none" strike="noStrike"/>
          </a:p>
        </p:txBody>
      </p:sp>
      <p:sp>
        <p:nvSpPr>
          <p:cNvPr id="81" name="Google Shape;81;p17"/>
          <p:cNvSpPr/>
          <p:nvPr/>
        </p:nvSpPr>
        <p:spPr>
          <a:xfrm>
            <a:off x="6461641" y="2309574"/>
            <a:ext cx="7193518"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1400"/>
              <a:buFont typeface="DM Sans"/>
              <a:buNone/>
            </a:pPr>
            <a:r>
              <a:rPr b="0" i="0" lang="en-US" sz="1400" u="none" cap="none" strike="noStrike">
                <a:solidFill>
                  <a:srgbClr val="383838"/>
                </a:solidFill>
                <a:latin typeface="DM Sans"/>
                <a:ea typeface="DM Sans"/>
                <a:cs typeface="DM Sans"/>
                <a:sym typeface="DM Sans"/>
              </a:rPr>
              <a:t>We implemented an Advantage Actor-Critic (A2C) reinforcement learning agent. It handles continuous control tasks.</a:t>
            </a:r>
            <a:endParaRPr b="0" i="0" sz="1400" u="none" cap="none" strike="noStrike"/>
          </a:p>
        </p:txBody>
      </p:sp>
      <p:sp>
        <p:nvSpPr>
          <p:cNvPr id="82" name="Google Shape;82;p17"/>
          <p:cNvSpPr/>
          <p:nvPr/>
        </p:nvSpPr>
        <p:spPr>
          <a:xfrm>
            <a:off x="6280190" y="3253026"/>
            <a:ext cx="7556421" cy="1349931"/>
          </a:xfrm>
          <a:prstGeom prst="roundRect">
            <a:avLst>
              <a:gd fmla="val 2016"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6461641" y="3434477"/>
            <a:ext cx="2381607"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850"/>
              <a:buFont typeface="PT Serif"/>
              <a:buNone/>
            </a:pPr>
            <a:r>
              <a:rPr b="0" i="0" lang="en-US" sz="1850" u="none" cap="none" strike="noStrike">
                <a:solidFill>
                  <a:srgbClr val="383838"/>
                </a:solidFill>
                <a:latin typeface="PT Serif"/>
                <a:ea typeface="PT Serif"/>
                <a:cs typeface="PT Serif"/>
                <a:sym typeface="PT Serif"/>
              </a:rPr>
              <a:t>Stochastic Policy</a:t>
            </a:r>
            <a:endParaRPr b="0" i="0" sz="1850" u="none" cap="none" strike="noStrike"/>
          </a:p>
        </p:txBody>
      </p:sp>
      <p:sp>
        <p:nvSpPr>
          <p:cNvPr id="84" name="Google Shape;84;p17"/>
          <p:cNvSpPr/>
          <p:nvPr/>
        </p:nvSpPr>
        <p:spPr>
          <a:xfrm>
            <a:off x="6461641" y="3840956"/>
            <a:ext cx="7193518"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1400"/>
              <a:buFont typeface="DM Sans"/>
              <a:buNone/>
            </a:pPr>
            <a:r>
              <a:rPr b="0" i="0" lang="en-US" sz="1400" u="none" cap="none" strike="noStrike">
                <a:solidFill>
                  <a:srgbClr val="383838"/>
                </a:solidFill>
                <a:latin typeface="DM Sans"/>
                <a:ea typeface="DM Sans"/>
                <a:cs typeface="DM Sans"/>
                <a:sym typeface="DM Sans"/>
              </a:rPr>
              <a:t>A stochastic Gaussian policy was used. It features a feedforward neural network architecture.</a:t>
            </a:r>
            <a:endParaRPr b="0" i="0" sz="1400" u="none" cap="none" strike="noStrike"/>
          </a:p>
        </p:txBody>
      </p:sp>
      <p:sp>
        <p:nvSpPr>
          <p:cNvPr id="85" name="Google Shape;85;p17"/>
          <p:cNvSpPr/>
          <p:nvPr/>
        </p:nvSpPr>
        <p:spPr>
          <a:xfrm>
            <a:off x="6280190" y="4784408"/>
            <a:ext cx="7556421" cy="1059656"/>
          </a:xfrm>
          <a:prstGeom prst="roundRect">
            <a:avLst>
              <a:gd fmla="val 2569"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6461641" y="4965859"/>
            <a:ext cx="2381607"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850"/>
              <a:buFont typeface="PT Serif"/>
              <a:buNone/>
            </a:pPr>
            <a:r>
              <a:rPr b="0" i="0" lang="en-US" sz="1850" u="none" cap="none" strike="noStrike">
                <a:solidFill>
                  <a:srgbClr val="383838"/>
                </a:solidFill>
                <a:latin typeface="PT Serif"/>
                <a:ea typeface="PT Serif"/>
                <a:cs typeface="PT Serif"/>
                <a:sym typeface="PT Serif"/>
              </a:rPr>
              <a:t>Environment</a:t>
            </a:r>
            <a:endParaRPr b="0" i="0" sz="1850" u="none" cap="none" strike="noStrike"/>
          </a:p>
        </p:txBody>
      </p:sp>
      <p:sp>
        <p:nvSpPr>
          <p:cNvPr id="87" name="Google Shape;87;p17"/>
          <p:cNvSpPr/>
          <p:nvPr/>
        </p:nvSpPr>
        <p:spPr>
          <a:xfrm>
            <a:off x="6461641" y="5372338"/>
            <a:ext cx="719351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1400"/>
              <a:buFont typeface="DM Sans"/>
              <a:buNone/>
            </a:pPr>
            <a:r>
              <a:rPr b="0" i="0" lang="en-US" sz="1400" u="none" cap="none" strike="noStrike">
                <a:solidFill>
                  <a:srgbClr val="383838"/>
                </a:solidFill>
                <a:latin typeface="DM Sans"/>
                <a:ea typeface="DM Sans"/>
                <a:cs typeface="DM Sans"/>
                <a:sym typeface="DM Sans"/>
              </a:rPr>
              <a:t>The model was applied in OpenAI Gym's Pendulum-v1 and Cartpole-v1 environments.</a:t>
            </a:r>
            <a:endParaRPr b="0" i="0" sz="1400" u="none" cap="none" strike="noStrike"/>
          </a:p>
        </p:txBody>
      </p:sp>
      <p:sp>
        <p:nvSpPr>
          <p:cNvPr id="88" name="Google Shape;88;p17"/>
          <p:cNvSpPr/>
          <p:nvPr/>
        </p:nvSpPr>
        <p:spPr>
          <a:xfrm>
            <a:off x="6280190" y="6025515"/>
            <a:ext cx="7556421" cy="1349931"/>
          </a:xfrm>
          <a:prstGeom prst="roundRect">
            <a:avLst>
              <a:gd fmla="val 2016"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6461641" y="6206966"/>
            <a:ext cx="2381607" cy="29765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83838"/>
              </a:buClr>
              <a:buSzPts val="1850"/>
              <a:buFont typeface="PT Serif"/>
              <a:buNone/>
            </a:pPr>
            <a:r>
              <a:rPr b="0" i="0" lang="en-US" sz="1850" u="none" cap="none" strike="noStrike">
                <a:solidFill>
                  <a:srgbClr val="383838"/>
                </a:solidFill>
                <a:latin typeface="PT Serif"/>
                <a:ea typeface="PT Serif"/>
                <a:cs typeface="PT Serif"/>
                <a:sym typeface="PT Serif"/>
              </a:rPr>
              <a:t>Optimization</a:t>
            </a:r>
            <a:endParaRPr b="0" i="0" sz="1850" u="none" cap="none" strike="noStrike"/>
          </a:p>
        </p:txBody>
      </p:sp>
      <p:sp>
        <p:nvSpPr>
          <p:cNvPr id="90" name="Google Shape;90;p17"/>
          <p:cNvSpPr/>
          <p:nvPr/>
        </p:nvSpPr>
        <p:spPr>
          <a:xfrm>
            <a:off x="6461641" y="6613446"/>
            <a:ext cx="7193518"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83838"/>
              </a:buClr>
              <a:buSzPts val="1400"/>
              <a:buFont typeface="DM Sans"/>
              <a:buNone/>
            </a:pPr>
            <a:r>
              <a:rPr b="0" i="0" lang="en-US" sz="1400" u="none" cap="none" strike="noStrike">
                <a:solidFill>
                  <a:srgbClr val="383838"/>
                </a:solidFill>
                <a:latin typeface="DM Sans"/>
                <a:ea typeface="DM Sans"/>
                <a:cs typeface="DM Sans"/>
                <a:sym typeface="DM Sans"/>
              </a:rPr>
              <a:t>Policy optimization used advantage-based gradient updates. This improved stability and learning efficiency.</a:t>
            </a:r>
            <a:endParaRPr b="0" i="0" sz="14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p:nvPr/>
        </p:nvSpPr>
        <p:spPr>
          <a:xfrm>
            <a:off x="793790" y="624126"/>
            <a:ext cx="7820858" cy="66984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20202"/>
              </a:buClr>
              <a:buSzPts val="4200"/>
              <a:buFont typeface="PT Serif"/>
              <a:buNone/>
            </a:pPr>
            <a:r>
              <a:rPr b="0" i="0" lang="en-US" sz="4200" u="none" cap="none" strike="noStrike">
                <a:solidFill>
                  <a:srgbClr val="020202"/>
                </a:solidFill>
                <a:latin typeface="PT Serif"/>
                <a:ea typeface="PT Serif"/>
                <a:cs typeface="PT Serif"/>
                <a:sym typeface="PT Serif"/>
              </a:rPr>
              <a:t>Problem Statement &amp; Objectives</a:t>
            </a:r>
            <a:endParaRPr b="0" i="0" sz="4200" u="none" cap="none" strike="noStrike"/>
          </a:p>
        </p:txBody>
      </p:sp>
      <p:sp>
        <p:nvSpPr>
          <p:cNvPr id="97" name="Google Shape;97;p18"/>
          <p:cNvSpPr/>
          <p:nvPr/>
        </p:nvSpPr>
        <p:spPr>
          <a:xfrm>
            <a:off x="793790" y="1702237"/>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862608" y="1730871"/>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1</a:t>
            </a:r>
            <a:endParaRPr b="0" i="0" sz="2500" u="none" cap="none" strike="noStrike"/>
          </a:p>
        </p:txBody>
      </p:sp>
      <p:sp>
        <p:nvSpPr>
          <p:cNvPr id="99" name="Google Shape;99;p18"/>
          <p:cNvSpPr/>
          <p:nvPr/>
        </p:nvSpPr>
        <p:spPr>
          <a:xfrm>
            <a:off x="1457087" y="1772364"/>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RL Agent Design</a:t>
            </a:r>
            <a:endParaRPr b="0" i="0" sz="2100" u="none" cap="none" strike="noStrike"/>
          </a:p>
        </p:txBody>
      </p:sp>
      <p:sp>
        <p:nvSpPr>
          <p:cNvPr id="100" name="Google Shape;100;p18"/>
          <p:cNvSpPr/>
          <p:nvPr/>
        </p:nvSpPr>
        <p:spPr>
          <a:xfrm>
            <a:off x="1457087" y="2229564"/>
            <a:ext cx="12379523"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Design a reinforcement learning agent. It must be based on the A2C algorithm.</a:t>
            </a:r>
            <a:endParaRPr b="0" i="0" sz="1600" u="none" cap="none" strike="noStrike"/>
          </a:p>
        </p:txBody>
      </p:sp>
      <p:sp>
        <p:nvSpPr>
          <p:cNvPr id="101" name="Google Shape;101;p18"/>
          <p:cNvSpPr/>
          <p:nvPr/>
        </p:nvSpPr>
        <p:spPr>
          <a:xfrm>
            <a:off x="793790" y="2964537"/>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862608" y="2993172"/>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2</a:t>
            </a:r>
            <a:endParaRPr b="0" i="0" sz="2500" u="none" cap="none" strike="noStrike"/>
          </a:p>
        </p:txBody>
      </p:sp>
      <p:sp>
        <p:nvSpPr>
          <p:cNvPr id="103" name="Google Shape;103;p18"/>
          <p:cNvSpPr/>
          <p:nvPr/>
        </p:nvSpPr>
        <p:spPr>
          <a:xfrm>
            <a:off x="1457087" y="3034665"/>
            <a:ext cx="4020264"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Stochastic Policy Implementation</a:t>
            </a:r>
            <a:endParaRPr b="0" i="0" sz="2100" u="none" cap="none" strike="noStrike"/>
          </a:p>
        </p:txBody>
      </p:sp>
      <p:sp>
        <p:nvSpPr>
          <p:cNvPr id="104" name="Google Shape;104;p18"/>
          <p:cNvSpPr/>
          <p:nvPr/>
        </p:nvSpPr>
        <p:spPr>
          <a:xfrm>
            <a:off x="1457087" y="3491865"/>
            <a:ext cx="12379523"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Implement a stochastic policy. It should use a feedforward neural network for continuous action spaces.</a:t>
            </a:r>
            <a:endParaRPr b="0" i="0" sz="1600" u="none" cap="none" strike="noStrike"/>
          </a:p>
        </p:txBody>
      </p:sp>
      <p:sp>
        <p:nvSpPr>
          <p:cNvPr id="105" name="Google Shape;105;p18"/>
          <p:cNvSpPr/>
          <p:nvPr/>
        </p:nvSpPr>
        <p:spPr>
          <a:xfrm>
            <a:off x="793790" y="4226838"/>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862608" y="4255472"/>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3</a:t>
            </a:r>
            <a:endParaRPr b="0" i="0" sz="2500" u="none" cap="none" strike="noStrike"/>
          </a:p>
        </p:txBody>
      </p:sp>
      <p:sp>
        <p:nvSpPr>
          <p:cNvPr id="107" name="Google Shape;107;p18"/>
          <p:cNvSpPr/>
          <p:nvPr/>
        </p:nvSpPr>
        <p:spPr>
          <a:xfrm>
            <a:off x="1457087" y="4296966"/>
            <a:ext cx="3021092"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Environment Application</a:t>
            </a:r>
            <a:endParaRPr b="0" i="0" sz="2100" u="none" cap="none" strike="noStrike"/>
          </a:p>
        </p:txBody>
      </p:sp>
      <p:sp>
        <p:nvSpPr>
          <p:cNvPr id="108" name="Google Shape;108;p18"/>
          <p:cNvSpPr/>
          <p:nvPr/>
        </p:nvSpPr>
        <p:spPr>
          <a:xfrm>
            <a:off x="1457087" y="4754166"/>
            <a:ext cx="12379523"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Use Pendulum-v1 and Cartpole-v1 as testbeds. This helps learn torque-based control.</a:t>
            </a:r>
            <a:endParaRPr b="0" i="0" sz="1600" u="none" cap="none" strike="noStrike"/>
          </a:p>
        </p:txBody>
      </p:sp>
      <p:sp>
        <p:nvSpPr>
          <p:cNvPr id="109" name="Google Shape;109;p18"/>
          <p:cNvSpPr/>
          <p:nvPr/>
        </p:nvSpPr>
        <p:spPr>
          <a:xfrm>
            <a:off x="793790" y="5489138"/>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862608" y="5517773"/>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4</a:t>
            </a:r>
            <a:endParaRPr b="0" i="0" sz="2500" u="none" cap="none" strike="noStrike"/>
          </a:p>
        </p:txBody>
      </p:sp>
      <p:sp>
        <p:nvSpPr>
          <p:cNvPr id="111" name="Google Shape;111;p18"/>
          <p:cNvSpPr/>
          <p:nvPr/>
        </p:nvSpPr>
        <p:spPr>
          <a:xfrm>
            <a:off x="1457087" y="5559266"/>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Action Optimization</a:t>
            </a:r>
            <a:endParaRPr b="0" i="0" sz="2100" u="none" cap="none" strike="noStrike"/>
          </a:p>
        </p:txBody>
      </p:sp>
      <p:sp>
        <p:nvSpPr>
          <p:cNvPr id="112" name="Google Shape;112;p18"/>
          <p:cNvSpPr/>
          <p:nvPr/>
        </p:nvSpPr>
        <p:spPr>
          <a:xfrm>
            <a:off x="1457087" y="6016466"/>
            <a:ext cx="12379523"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Optimize agent actions. This involves policy gradients (actor) and value estimation (critic).</a:t>
            </a:r>
            <a:endParaRPr b="0" i="0" sz="1600" u="none" cap="none" strike="noStrike"/>
          </a:p>
        </p:txBody>
      </p:sp>
      <p:sp>
        <p:nvSpPr>
          <p:cNvPr id="113" name="Google Shape;113;p18"/>
          <p:cNvSpPr/>
          <p:nvPr/>
        </p:nvSpPr>
        <p:spPr>
          <a:xfrm>
            <a:off x="793790" y="6751439"/>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862608" y="6780074"/>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5</a:t>
            </a:r>
            <a:endParaRPr b="0" i="0" sz="2500" u="none" cap="none" strike="noStrike"/>
          </a:p>
        </p:txBody>
      </p:sp>
      <p:sp>
        <p:nvSpPr>
          <p:cNvPr id="115" name="Google Shape;115;p18"/>
          <p:cNvSpPr/>
          <p:nvPr/>
        </p:nvSpPr>
        <p:spPr>
          <a:xfrm>
            <a:off x="1457087" y="6821567"/>
            <a:ext cx="2856547"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Performance Evaluation</a:t>
            </a:r>
            <a:endParaRPr b="0" i="0" sz="2100" u="none" cap="none" strike="noStrike"/>
          </a:p>
        </p:txBody>
      </p:sp>
      <p:sp>
        <p:nvSpPr>
          <p:cNvPr id="116" name="Google Shape;116;p18"/>
          <p:cNvSpPr/>
          <p:nvPr/>
        </p:nvSpPr>
        <p:spPr>
          <a:xfrm>
            <a:off x="1457087" y="7278767"/>
            <a:ext cx="12379523"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Evaluate learning performance. Use cumulative rewards and simulated video output.</a:t>
            </a:r>
            <a:endParaRPr b="0" i="0" sz="16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a:off x="793790" y="1363623"/>
            <a:ext cx="5954197" cy="74426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b="0" i="0" lang="en-US" sz="4650" u="none" cap="none" strike="noStrike">
                <a:solidFill>
                  <a:srgbClr val="020202"/>
                </a:solidFill>
                <a:latin typeface="PT Serif"/>
                <a:ea typeface="PT Serif"/>
                <a:cs typeface="PT Serif"/>
                <a:sym typeface="PT Serif"/>
              </a:rPr>
              <a:t>A2C Architecture</a:t>
            </a:r>
            <a:endParaRPr b="0" i="0" sz="4650" u="none" cap="none" strike="noStrike"/>
          </a:p>
        </p:txBody>
      </p:sp>
      <p:pic>
        <p:nvPicPr>
          <p:cNvPr descr="preencoded.png" id="123" name="Google Shape;123;p19"/>
          <p:cNvPicPr preferRelativeResize="0"/>
          <p:nvPr/>
        </p:nvPicPr>
        <p:blipFill rotWithShape="1">
          <a:blip r:embed="rId3">
            <a:alphaModFix/>
          </a:blip>
          <a:srcRect b="0" l="0" r="0" t="0"/>
          <a:stretch/>
        </p:blipFill>
        <p:spPr>
          <a:xfrm>
            <a:off x="793790" y="2703195"/>
            <a:ext cx="6244709" cy="3907512"/>
          </a:xfrm>
          <a:prstGeom prst="rect">
            <a:avLst/>
          </a:prstGeom>
          <a:noFill/>
          <a:ln>
            <a:noFill/>
          </a:ln>
        </p:spPr>
      </p:pic>
      <p:sp>
        <p:nvSpPr>
          <p:cNvPr id="124" name="Google Shape;124;p19"/>
          <p:cNvSpPr/>
          <p:nvPr/>
        </p:nvSpPr>
        <p:spPr>
          <a:xfrm>
            <a:off x="7599521" y="2652117"/>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en-US" sz="1750" u="none" cap="none" strike="noStrike">
                <a:solidFill>
                  <a:srgbClr val="383838"/>
                </a:solidFill>
                <a:latin typeface="DM Sans"/>
                <a:ea typeface="DM Sans"/>
                <a:cs typeface="DM Sans"/>
                <a:sym typeface="DM Sans"/>
              </a:rPr>
              <a:t>The A2C architecture integrates an actor and a critic for efficient policy optimization.</a:t>
            </a:r>
            <a:endParaRPr b="0" i="0" sz="1750" u="none" cap="none" strike="noStrike"/>
          </a:p>
        </p:txBody>
      </p:sp>
      <p:sp>
        <p:nvSpPr>
          <p:cNvPr id="125" name="Google Shape;125;p19"/>
          <p:cNvSpPr/>
          <p:nvPr/>
        </p:nvSpPr>
        <p:spPr>
          <a:xfrm>
            <a:off x="7599521" y="3581995"/>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b="0" i="0" lang="en-US" sz="1750" u="none" cap="none" strike="noStrike">
                <a:solidFill>
                  <a:srgbClr val="383838"/>
                </a:solidFill>
                <a:latin typeface="DM Sans"/>
                <a:ea typeface="DM Sans"/>
                <a:cs typeface="DM Sans"/>
                <a:sym typeface="DM Sans"/>
              </a:rPr>
              <a:t>Actor: Selects actions based on learned policy.</a:t>
            </a:r>
            <a:endParaRPr b="0" i="0" sz="1750" u="none" cap="none" strike="noStrike"/>
          </a:p>
        </p:txBody>
      </p:sp>
      <p:sp>
        <p:nvSpPr>
          <p:cNvPr id="126" name="Google Shape;126;p19"/>
          <p:cNvSpPr/>
          <p:nvPr/>
        </p:nvSpPr>
        <p:spPr>
          <a:xfrm>
            <a:off x="7599521" y="402419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b="0" i="0" lang="en-US" sz="1750" u="none" cap="none" strike="noStrike">
                <a:solidFill>
                  <a:srgbClr val="383838"/>
                </a:solidFill>
                <a:latin typeface="DM Sans"/>
                <a:ea typeface="DM Sans"/>
                <a:cs typeface="DM Sans"/>
                <a:sym typeface="DM Sans"/>
              </a:rPr>
              <a:t>Critic: Evaluates actions using value function estimates.</a:t>
            </a:r>
            <a:endParaRPr b="0" i="0" sz="1750" u="none" cap="none" strike="noStrike"/>
          </a:p>
        </p:txBody>
      </p:sp>
      <p:sp>
        <p:nvSpPr>
          <p:cNvPr id="127" name="Google Shape;127;p19"/>
          <p:cNvSpPr/>
          <p:nvPr/>
        </p:nvSpPr>
        <p:spPr>
          <a:xfrm>
            <a:off x="7599521" y="4466392"/>
            <a:ext cx="624470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b="0" i="0" lang="en-US" sz="1750" u="none" cap="none" strike="noStrike">
                <a:solidFill>
                  <a:srgbClr val="383838"/>
                </a:solidFill>
                <a:latin typeface="DM Sans"/>
                <a:ea typeface="DM Sans"/>
                <a:cs typeface="DM Sans"/>
                <a:sym typeface="DM Sans"/>
              </a:rPr>
              <a:t>TD Error: Difference between predicted and actual returns.</a:t>
            </a:r>
            <a:endParaRPr b="0" i="0" sz="1750" u="none" cap="none" strike="noStrike"/>
          </a:p>
        </p:txBody>
      </p:sp>
      <p:sp>
        <p:nvSpPr>
          <p:cNvPr id="128" name="Google Shape;128;p19"/>
          <p:cNvSpPr/>
          <p:nvPr/>
        </p:nvSpPr>
        <p:spPr>
          <a:xfrm>
            <a:off x="7599521" y="5271492"/>
            <a:ext cx="624470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b="0" i="0" lang="en-US" sz="1750" u="none" cap="none" strike="noStrike">
                <a:solidFill>
                  <a:srgbClr val="383838"/>
                </a:solidFill>
                <a:latin typeface="DM Sans"/>
                <a:ea typeface="DM Sans"/>
                <a:cs typeface="DM Sans"/>
                <a:sym typeface="DM Sans"/>
              </a:rPr>
              <a:t>Policy Gradient: Optimizes policy using expected return gradients.</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p:nvPr/>
        </p:nvSpPr>
        <p:spPr>
          <a:xfrm>
            <a:off x="790218" y="621506"/>
            <a:ext cx="5037773" cy="629603"/>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20202"/>
              </a:buClr>
              <a:buSzPts val="3950"/>
              <a:buFont typeface="PT Serif"/>
              <a:buNone/>
            </a:pPr>
            <a:r>
              <a:rPr b="0" i="0" lang="en-US" sz="3950" u="none" cap="none" strike="noStrike">
                <a:solidFill>
                  <a:srgbClr val="020202"/>
                </a:solidFill>
                <a:latin typeface="PT Serif"/>
                <a:ea typeface="PT Serif"/>
                <a:cs typeface="PT Serif"/>
                <a:sym typeface="PT Serif"/>
              </a:rPr>
              <a:t>A2C Algorithm</a:t>
            </a:r>
            <a:endParaRPr b="0" i="0" sz="3950" u="none" cap="none" strike="noStrike"/>
          </a:p>
        </p:txBody>
      </p:sp>
      <p:pic>
        <p:nvPicPr>
          <p:cNvPr descr="preencoded.png" id="135" name="Google Shape;135;p20"/>
          <p:cNvPicPr preferRelativeResize="0"/>
          <p:nvPr/>
        </p:nvPicPr>
        <p:blipFill rotWithShape="1">
          <a:blip r:embed="rId3">
            <a:alphaModFix/>
          </a:blip>
          <a:srcRect b="0" l="0" r="0" t="0"/>
          <a:stretch/>
        </p:blipFill>
        <p:spPr>
          <a:xfrm>
            <a:off x="790218" y="1634847"/>
            <a:ext cx="959525" cy="1151453"/>
          </a:xfrm>
          <a:prstGeom prst="rect">
            <a:avLst/>
          </a:prstGeom>
          <a:noFill/>
          <a:ln>
            <a:noFill/>
          </a:ln>
        </p:spPr>
      </p:pic>
      <p:sp>
        <p:nvSpPr>
          <p:cNvPr id="136" name="Google Shape;136;p20"/>
          <p:cNvSpPr/>
          <p:nvPr/>
        </p:nvSpPr>
        <p:spPr>
          <a:xfrm>
            <a:off x="1941552" y="1826657"/>
            <a:ext cx="2518886" cy="31492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b="0" i="0" lang="en-US" sz="1950" u="none" cap="none" strike="noStrike">
                <a:solidFill>
                  <a:srgbClr val="383838"/>
                </a:solidFill>
                <a:latin typeface="PT Serif"/>
                <a:ea typeface="PT Serif"/>
                <a:cs typeface="PT Serif"/>
                <a:sym typeface="PT Serif"/>
              </a:rPr>
              <a:t>Initialize Networks</a:t>
            </a:r>
            <a:endParaRPr b="0" i="0" sz="1950" u="none" cap="none" strike="noStrike"/>
          </a:p>
        </p:txBody>
      </p:sp>
      <p:sp>
        <p:nvSpPr>
          <p:cNvPr id="137" name="Google Shape;137;p20"/>
          <p:cNvSpPr/>
          <p:nvPr/>
        </p:nvSpPr>
        <p:spPr>
          <a:xfrm>
            <a:off x="1941552" y="2256711"/>
            <a:ext cx="11898630" cy="30706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0" i="0" lang="en-US" sz="1500" u="none" cap="none" strike="noStrike">
                <a:solidFill>
                  <a:srgbClr val="383838"/>
                </a:solidFill>
                <a:latin typeface="DM Sans"/>
                <a:ea typeface="DM Sans"/>
                <a:cs typeface="DM Sans"/>
                <a:sym typeface="DM Sans"/>
              </a:rPr>
              <a:t>Actor and critic networks are initialized. They share parameters.</a:t>
            </a:r>
            <a:endParaRPr b="0" i="0" sz="1500" u="none" cap="none" strike="noStrike"/>
          </a:p>
        </p:txBody>
      </p:sp>
      <p:pic>
        <p:nvPicPr>
          <p:cNvPr descr="preencoded.png" id="138" name="Google Shape;138;p20"/>
          <p:cNvPicPr preferRelativeResize="0"/>
          <p:nvPr/>
        </p:nvPicPr>
        <p:blipFill rotWithShape="1">
          <a:blip r:embed="rId4">
            <a:alphaModFix/>
          </a:blip>
          <a:srcRect b="0" l="0" r="0" t="0"/>
          <a:stretch/>
        </p:blipFill>
        <p:spPr>
          <a:xfrm>
            <a:off x="790218" y="2786301"/>
            <a:ext cx="959525" cy="1151453"/>
          </a:xfrm>
          <a:prstGeom prst="rect">
            <a:avLst/>
          </a:prstGeom>
          <a:noFill/>
          <a:ln>
            <a:noFill/>
          </a:ln>
        </p:spPr>
      </p:pic>
      <p:sp>
        <p:nvSpPr>
          <p:cNvPr id="139" name="Google Shape;139;p20"/>
          <p:cNvSpPr/>
          <p:nvPr/>
        </p:nvSpPr>
        <p:spPr>
          <a:xfrm>
            <a:off x="1941552" y="2978110"/>
            <a:ext cx="2518886" cy="31492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b="0" i="0" lang="en-US" sz="1950" u="none" cap="none" strike="noStrike">
                <a:solidFill>
                  <a:srgbClr val="383838"/>
                </a:solidFill>
                <a:latin typeface="PT Serif"/>
                <a:ea typeface="PT Serif"/>
                <a:cs typeface="PT Serif"/>
                <a:sym typeface="PT Serif"/>
              </a:rPr>
              <a:t>Sample Trajectories</a:t>
            </a:r>
            <a:endParaRPr b="0" i="0" sz="1950" u="none" cap="none" strike="noStrike"/>
          </a:p>
        </p:txBody>
      </p:sp>
      <p:sp>
        <p:nvSpPr>
          <p:cNvPr id="140" name="Google Shape;140;p20"/>
          <p:cNvSpPr/>
          <p:nvPr/>
        </p:nvSpPr>
        <p:spPr>
          <a:xfrm>
            <a:off x="1941552" y="3408164"/>
            <a:ext cx="11898630" cy="30706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0" i="0" lang="en-US" sz="1500" u="none" cap="none" strike="noStrike">
                <a:solidFill>
                  <a:srgbClr val="383838"/>
                </a:solidFill>
                <a:latin typeface="DM Sans"/>
                <a:ea typeface="DM Sans"/>
                <a:cs typeface="DM Sans"/>
                <a:sym typeface="DM Sans"/>
              </a:rPr>
              <a:t>The agent interacts with the environment. It collects states, actions, and rewards.</a:t>
            </a:r>
            <a:endParaRPr b="0" i="0" sz="1500" u="none" cap="none" strike="noStrike"/>
          </a:p>
        </p:txBody>
      </p:sp>
      <p:pic>
        <p:nvPicPr>
          <p:cNvPr descr="preencoded.png" id="141" name="Google Shape;141;p20"/>
          <p:cNvPicPr preferRelativeResize="0"/>
          <p:nvPr/>
        </p:nvPicPr>
        <p:blipFill rotWithShape="1">
          <a:blip r:embed="rId5">
            <a:alphaModFix/>
          </a:blip>
          <a:srcRect b="0" l="0" r="0" t="0"/>
          <a:stretch/>
        </p:blipFill>
        <p:spPr>
          <a:xfrm>
            <a:off x="790218" y="3937754"/>
            <a:ext cx="959525" cy="1151453"/>
          </a:xfrm>
          <a:prstGeom prst="rect">
            <a:avLst/>
          </a:prstGeom>
          <a:noFill/>
          <a:ln>
            <a:noFill/>
          </a:ln>
        </p:spPr>
      </p:pic>
      <p:sp>
        <p:nvSpPr>
          <p:cNvPr id="142" name="Google Shape;142;p20"/>
          <p:cNvSpPr/>
          <p:nvPr/>
        </p:nvSpPr>
        <p:spPr>
          <a:xfrm>
            <a:off x="1941552" y="4129564"/>
            <a:ext cx="2518886" cy="31492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b="0" i="0" lang="en-US" sz="1950" u="none" cap="none" strike="noStrike">
                <a:solidFill>
                  <a:srgbClr val="383838"/>
                </a:solidFill>
                <a:latin typeface="PT Serif"/>
                <a:ea typeface="PT Serif"/>
                <a:cs typeface="PT Serif"/>
                <a:sym typeface="PT Serif"/>
              </a:rPr>
              <a:t>Compute Advantage</a:t>
            </a:r>
            <a:endParaRPr b="0" i="0" sz="1950" u="none" cap="none" strike="noStrike"/>
          </a:p>
        </p:txBody>
      </p:sp>
      <p:sp>
        <p:nvSpPr>
          <p:cNvPr id="143" name="Google Shape;143;p20"/>
          <p:cNvSpPr/>
          <p:nvPr/>
        </p:nvSpPr>
        <p:spPr>
          <a:xfrm>
            <a:off x="1941552" y="4559618"/>
            <a:ext cx="11898630" cy="30706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0" i="0" lang="en-US" sz="1500" u="none" cap="none" strike="noStrike">
                <a:solidFill>
                  <a:srgbClr val="383838"/>
                </a:solidFill>
                <a:latin typeface="DM Sans"/>
                <a:ea typeface="DM Sans"/>
                <a:cs typeface="DM Sans"/>
                <a:sym typeface="DM Sans"/>
              </a:rPr>
              <a:t>Calculate the Generalized Advantage Estimate (GAE). This uses TD errors.</a:t>
            </a:r>
            <a:endParaRPr b="0" i="0" sz="1500" u="none" cap="none" strike="noStrike"/>
          </a:p>
        </p:txBody>
      </p:sp>
      <p:pic>
        <p:nvPicPr>
          <p:cNvPr descr="preencoded.png" id="144" name="Google Shape;144;p20"/>
          <p:cNvPicPr preferRelativeResize="0"/>
          <p:nvPr/>
        </p:nvPicPr>
        <p:blipFill rotWithShape="1">
          <a:blip r:embed="rId6">
            <a:alphaModFix/>
          </a:blip>
          <a:srcRect b="0" l="0" r="0" t="0"/>
          <a:stretch/>
        </p:blipFill>
        <p:spPr>
          <a:xfrm>
            <a:off x="790218" y="5089208"/>
            <a:ext cx="959525" cy="1151453"/>
          </a:xfrm>
          <a:prstGeom prst="rect">
            <a:avLst/>
          </a:prstGeom>
          <a:noFill/>
          <a:ln>
            <a:noFill/>
          </a:ln>
        </p:spPr>
      </p:pic>
      <p:sp>
        <p:nvSpPr>
          <p:cNvPr id="145" name="Google Shape;145;p20"/>
          <p:cNvSpPr/>
          <p:nvPr/>
        </p:nvSpPr>
        <p:spPr>
          <a:xfrm>
            <a:off x="1941552" y="5281017"/>
            <a:ext cx="2518886" cy="31492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b="0" i="0" lang="en-US" sz="1950" u="none" cap="none" strike="noStrike">
                <a:solidFill>
                  <a:srgbClr val="383838"/>
                </a:solidFill>
                <a:latin typeface="PT Serif"/>
                <a:ea typeface="PT Serif"/>
                <a:cs typeface="PT Serif"/>
                <a:sym typeface="PT Serif"/>
              </a:rPr>
              <a:t>Update Networks</a:t>
            </a:r>
            <a:endParaRPr b="0" i="0" sz="1950" u="none" cap="none" strike="noStrike"/>
          </a:p>
        </p:txBody>
      </p:sp>
      <p:sp>
        <p:nvSpPr>
          <p:cNvPr id="146" name="Google Shape;146;p20"/>
          <p:cNvSpPr/>
          <p:nvPr/>
        </p:nvSpPr>
        <p:spPr>
          <a:xfrm>
            <a:off x="1941552" y="5711071"/>
            <a:ext cx="11898630" cy="30706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0" i="0" lang="en-US" sz="1500" u="none" cap="none" strike="noStrike">
                <a:solidFill>
                  <a:srgbClr val="383838"/>
                </a:solidFill>
                <a:latin typeface="DM Sans"/>
                <a:ea typeface="DM Sans"/>
                <a:cs typeface="DM Sans"/>
                <a:sym typeface="DM Sans"/>
              </a:rPr>
              <a:t>Actor and critic losses are combined. They update parameters via gradient descent.</a:t>
            </a:r>
            <a:endParaRPr b="0" i="0" sz="1500" u="none" cap="none" strike="noStrike"/>
          </a:p>
        </p:txBody>
      </p:sp>
      <p:pic>
        <p:nvPicPr>
          <p:cNvPr descr="preencoded.png" id="147" name="Google Shape;147;p20"/>
          <p:cNvPicPr preferRelativeResize="0"/>
          <p:nvPr/>
        </p:nvPicPr>
        <p:blipFill rotWithShape="1">
          <a:blip r:embed="rId7">
            <a:alphaModFix/>
          </a:blip>
          <a:srcRect b="0" l="0" r="0" t="0"/>
          <a:stretch/>
        </p:blipFill>
        <p:spPr>
          <a:xfrm>
            <a:off x="790218" y="6240661"/>
            <a:ext cx="959525" cy="1151453"/>
          </a:xfrm>
          <a:prstGeom prst="rect">
            <a:avLst/>
          </a:prstGeom>
          <a:noFill/>
          <a:ln>
            <a:noFill/>
          </a:ln>
        </p:spPr>
      </p:pic>
      <p:sp>
        <p:nvSpPr>
          <p:cNvPr id="148" name="Google Shape;148;p20"/>
          <p:cNvSpPr/>
          <p:nvPr/>
        </p:nvSpPr>
        <p:spPr>
          <a:xfrm>
            <a:off x="1941552" y="6432471"/>
            <a:ext cx="2518886" cy="31492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b="0" i="0" lang="en-US" sz="1950" u="none" cap="none" strike="noStrike">
                <a:solidFill>
                  <a:srgbClr val="383838"/>
                </a:solidFill>
                <a:latin typeface="PT Serif"/>
                <a:ea typeface="PT Serif"/>
                <a:cs typeface="PT Serif"/>
                <a:sym typeface="PT Serif"/>
              </a:rPr>
              <a:t>Repeat</a:t>
            </a:r>
            <a:endParaRPr b="0" i="0" sz="1950" u="none" cap="none" strike="noStrike"/>
          </a:p>
        </p:txBody>
      </p:sp>
      <p:sp>
        <p:nvSpPr>
          <p:cNvPr id="149" name="Google Shape;149;p20"/>
          <p:cNvSpPr/>
          <p:nvPr/>
        </p:nvSpPr>
        <p:spPr>
          <a:xfrm>
            <a:off x="1941552" y="6862524"/>
            <a:ext cx="11898630" cy="30706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0" i="0" lang="en-US" sz="1500" u="none" cap="none" strike="noStrike">
                <a:solidFill>
                  <a:srgbClr val="383838"/>
                </a:solidFill>
                <a:latin typeface="DM Sans"/>
                <a:ea typeface="DM Sans"/>
                <a:cs typeface="DM Sans"/>
                <a:sym typeface="DM Sans"/>
              </a:rPr>
              <a:t>The process iterates until convergence. This refines policy and value functions.</a:t>
            </a:r>
            <a:endParaRPr b="0" i="0" sz="15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pic>
        <p:nvPicPr>
          <p:cNvPr descr="preencoded.png" id="155" name="Google Shape;155;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6" name="Google Shape;156;p21"/>
          <p:cNvSpPr/>
          <p:nvPr/>
        </p:nvSpPr>
        <p:spPr>
          <a:xfrm>
            <a:off x="6280190" y="1282541"/>
            <a:ext cx="7390090" cy="66984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20202"/>
              </a:buClr>
              <a:buSzPts val="4200"/>
              <a:buFont typeface="PT Serif"/>
              <a:buNone/>
            </a:pPr>
            <a:r>
              <a:rPr b="0" i="0" lang="en-US" sz="4200" u="none" cap="none" strike="noStrike">
                <a:solidFill>
                  <a:srgbClr val="020202"/>
                </a:solidFill>
                <a:latin typeface="PT Serif"/>
                <a:ea typeface="PT Serif"/>
                <a:cs typeface="PT Serif"/>
                <a:sym typeface="PT Serif"/>
              </a:rPr>
              <a:t>Approach to Solve the Problem</a:t>
            </a:r>
            <a:endParaRPr b="0" i="0" sz="4200" u="none" cap="none" strike="noStrike"/>
          </a:p>
        </p:txBody>
      </p:sp>
      <p:sp>
        <p:nvSpPr>
          <p:cNvPr id="157" name="Google Shape;157;p21"/>
          <p:cNvSpPr/>
          <p:nvPr/>
        </p:nvSpPr>
        <p:spPr>
          <a:xfrm>
            <a:off x="6509742" y="2258497"/>
            <a:ext cx="22860" cy="4688562"/>
          </a:xfrm>
          <a:prstGeom prst="roundRect">
            <a:avLst>
              <a:gd fmla="val 133954"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6716494" y="2476619"/>
            <a:ext cx="612338" cy="22860"/>
          </a:xfrm>
          <a:prstGeom prst="roundRect">
            <a:avLst>
              <a:gd fmla="val 133954"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6280130" y="2258497"/>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6348948" y="2287131"/>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1</a:t>
            </a:r>
            <a:endParaRPr b="0" i="0" sz="2500" u="none" cap="none" strike="noStrike"/>
          </a:p>
        </p:txBody>
      </p:sp>
      <p:sp>
        <p:nvSpPr>
          <p:cNvPr id="161" name="Google Shape;161;p21"/>
          <p:cNvSpPr/>
          <p:nvPr/>
        </p:nvSpPr>
        <p:spPr>
          <a:xfrm>
            <a:off x="7530465" y="2328624"/>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Training Loop</a:t>
            </a:r>
            <a:endParaRPr b="0" i="0" sz="2100" u="none" cap="none" strike="noStrike"/>
          </a:p>
        </p:txBody>
      </p:sp>
      <p:sp>
        <p:nvSpPr>
          <p:cNvPr id="162" name="Google Shape;162;p21"/>
          <p:cNvSpPr/>
          <p:nvPr/>
        </p:nvSpPr>
        <p:spPr>
          <a:xfrm>
            <a:off x="7530465" y="2785824"/>
            <a:ext cx="6306145"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Run for a defined number of episodes. Sample actions from the policy.</a:t>
            </a:r>
            <a:endParaRPr b="0" i="0" sz="1600" u="none" cap="none" strike="noStrike"/>
          </a:p>
        </p:txBody>
      </p:sp>
      <p:sp>
        <p:nvSpPr>
          <p:cNvPr id="163" name="Google Shape;163;p21"/>
          <p:cNvSpPr/>
          <p:nvPr/>
        </p:nvSpPr>
        <p:spPr>
          <a:xfrm>
            <a:off x="7530465" y="3561636"/>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Step through the environment. Compute TD target and advantage.</a:t>
            </a:r>
            <a:endParaRPr b="0" i="0" sz="1600" u="none" cap="none" strike="noStrike"/>
          </a:p>
        </p:txBody>
      </p:sp>
      <p:sp>
        <p:nvSpPr>
          <p:cNvPr id="164" name="Google Shape;164;p21"/>
          <p:cNvSpPr/>
          <p:nvPr/>
        </p:nvSpPr>
        <p:spPr>
          <a:xfrm>
            <a:off x="7530465" y="4010739"/>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Backpropagate the combined actor-critic loss.</a:t>
            </a:r>
            <a:endParaRPr b="0" i="0" sz="1600" u="none" cap="none" strike="noStrike"/>
          </a:p>
        </p:txBody>
      </p:sp>
      <p:sp>
        <p:nvSpPr>
          <p:cNvPr id="165" name="Google Shape;165;p21"/>
          <p:cNvSpPr/>
          <p:nvPr/>
        </p:nvSpPr>
        <p:spPr>
          <a:xfrm>
            <a:off x="7530465" y="4459843"/>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Log total reward per episode for evaluation.</a:t>
            </a:r>
            <a:endParaRPr b="0" i="0" sz="1600" u="none" cap="none" strike="noStrike"/>
          </a:p>
        </p:txBody>
      </p:sp>
      <p:sp>
        <p:nvSpPr>
          <p:cNvPr id="166" name="Google Shape;166;p21"/>
          <p:cNvSpPr/>
          <p:nvPr/>
        </p:nvSpPr>
        <p:spPr>
          <a:xfrm>
            <a:off x="6716494" y="5412938"/>
            <a:ext cx="612338" cy="22860"/>
          </a:xfrm>
          <a:prstGeom prst="roundRect">
            <a:avLst>
              <a:gd fmla="val 133954"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6280130" y="5194816"/>
            <a:ext cx="459224" cy="459224"/>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6348948" y="5223450"/>
            <a:ext cx="321469" cy="40183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500"/>
              <a:buFont typeface="PT Serif"/>
              <a:buNone/>
            </a:pPr>
            <a:r>
              <a:rPr b="0" i="0" lang="en-US" sz="2500" u="none" cap="none" strike="noStrike">
                <a:solidFill>
                  <a:srgbClr val="383838"/>
                </a:solidFill>
                <a:latin typeface="PT Serif"/>
                <a:ea typeface="PT Serif"/>
                <a:cs typeface="PT Serif"/>
                <a:sym typeface="PT Serif"/>
              </a:rPr>
              <a:t>2</a:t>
            </a:r>
            <a:endParaRPr b="0" i="0" sz="2500" u="none" cap="none" strike="noStrike"/>
          </a:p>
        </p:txBody>
      </p:sp>
      <p:sp>
        <p:nvSpPr>
          <p:cNvPr id="169" name="Google Shape;169;p21"/>
          <p:cNvSpPr/>
          <p:nvPr/>
        </p:nvSpPr>
        <p:spPr>
          <a:xfrm>
            <a:off x="7530465" y="5264944"/>
            <a:ext cx="2679383"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83838"/>
              </a:buClr>
              <a:buSzPts val="2100"/>
              <a:buFont typeface="PT Serif"/>
              <a:buNone/>
            </a:pPr>
            <a:r>
              <a:rPr b="0" i="0" lang="en-US" sz="2100" u="none" cap="none" strike="noStrike">
                <a:solidFill>
                  <a:srgbClr val="383838"/>
                </a:solidFill>
                <a:latin typeface="PT Serif"/>
                <a:ea typeface="PT Serif"/>
                <a:cs typeface="PT Serif"/>
                <a:sym typeface="PT Serif"/>
              </a:rPr>
              <a:t>Evaluation</a:t>
            </a:r>
            <a:endParaRPr b="0" i="0" sz="2100" u="none" cap="none" strike="noStrike"/>
          </a:p>
        </p:txBody>
      </p:sp>
      <p:sp>
        <p:nvSpPr>
          <p:cNvPr id="170" name="Google Shape;170;p21"/>
          <p:cNvSpPr/>
          <p:nvPr/>
        </p:nvSpPr>
        <p:spPr>
          <a:xfrm>
            <a:off x="7530465" y="5722144"/>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After training, evaluate the policy. Generate a simulation video.</a:t>
            </a:r>
            <a:endParaRPr b="0" i="0" sz="1600" u="none" cap="none" strike="noStrike"/>
          </a:p>
        </p:txBody>
      </p:sp>
      <p:sp>
        <p:nvSpPr>
          <p:cNvPr id="171" name="Google Shape;171;p21"/>
          <p:cNvSpPr/>
          <p:nvPr/>
        </p:nvSpPr>
        <p:spPr>
          <a:xfrm>
            <a:off x="7530465" y="6171248"/>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Sample actions using the learned policy. Save rendered frames.</a:t>
            </a:r>
            <a:endParaRPr b="0" i="0" sz="1600" u="none" cap="none" strike="noStrike"/>
          </a:p>
        </p:txBody>
      </p:sp>
      <p:sp>
        <p:nvSpPr>
          <p:cNvPr id="172" name="Google Shape;172;p21"/>
          <p:cNvSpPr/>
          <p:nvPr/>
        </p:nvSpPr>
        <p:spPr>
          <a:xfrm>
            <a:off x="7530465" y="6620351"/>
            <a:ext cx="63061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3838"/>
              </a:buClr>
              <a:buSzPts val="1600"/>
              <a:buFont typeface="DM Sans"/>
              <a:buNone/>
            </a:pPr>
            <a:r>
              <a:rPr b="0" i="0" lang="en-US" sz="1600" u="none" cap="none" strike="noStrike">
                <a:solidFill>
                  <a:srgbClr val="383838"/>
                </a:solidFill>
                <a:latin typeface="DM Sans"/>
                <a:ea typeface="DM Sans"/>
                <a:cs typeface="DM Sans"/>
                <a:sym typeface="DM Sans"/>
              </a:rPr>
              <a:t>Create a visual output of agent performance.</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 name="Shape 177"/>
        <p:cNvGrpSpPr/>
        <p:nvPr/>
      </p:nvGrpSpPr>
      <p:grpSpPr>
        <a:xfrm>
          <a:off x="0" y="0"/>
          <a:ext cx="0" cy="0"/>
          <a:chOff x="0" y="0"/>
          <a:chExt cx="0" cy="0"/>
        </a:xfrm>
      </p:grpSpPr>
      <p:sp>
        <p:nvSpPr>
          <p:cNvPr id="178" name="Google Shape;178;p22"/>
          <p:cNvSpPr/>
          <p:nvPr/>
        </p:nvSpPr>
        <p:spPr>
          <a:xfrm>
            <a:off x="793790" y="710089"/>
            <a:ext cx="7090886" cy="632579"/>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20202"/>
              </a:buClr>
              <a:buSzPts val="3950"/>
              <a:buFont typeface="PT Serif"/>
              <a:buNone/>
            </a:pPr>
            <a:r>
              <a:rPr b="0" i="0" lang="en-US" sz="3950" u="none" cap="none" strike="noStrike">
                <a:solidFill>
                  <a:srgbClr val="020202"/>
                </a:solidFill>
                <a:latin typeface="PT Serif"/>
                <a:ea typeface="PT Serif"/>
                <a:cs typeface="PT Serif"/>
                <a:sym typeface="PT Serif"/>
              </a:rPr>
              <a:t>HYPER PARAMETER TUNNING</a:t>
            </a:r>
            <a:endParaRPr b="0" i="0" sz="3950" u="none" cap="none" strike="noStrike"/>
          </a:p>
        </p:txBody>
      </p:sp>
      <p:sp>
        <p:nvSpPr>
          <p:cNvPr id="179" name="Google Shape;179;p22"/>
          <p:cNvSpPr/>
          <p:nvPr/>
        </p:nvSpPr>
        <p:spPr>
          <a:xfrm>
            <a:off x="793790" y="1699260"/>
            <a:ext cx="6286262" cy="1233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1" i="0" lang="en-US" sz="1500" u="none" cap="none" strike="noStrike">
                <a:solidFill>
                  <a:srgbClr val="383838"/>
                </a:solidFill>
                <a:latin typeface="DM Sans"/>
                <a:ea typeface="DM Sans"/>
                <a:cs typeface="DM Sans"/>
                <a:sym typeface="DM Sans"/>
              </a:rPr>
              <a:t>Gamma (Discount Factor):</a:t>
            </a:r>
            <a:r>
              <a:rPr b="0" i="0" lang="en-US" sz="1500" u="none" cap="none" strike="noStrike">
                <a:solidFill>
                  <a:srgbClr val="383838"/>
                </a:solidFill>
                <a:latin typeface="DM Sans"/>
                <a:ea typeface="DM Sans"/>
                <a:cs typeface="DM Sans"/>
                <a:sym typeface="DM Sans"/>
              </a:rPr>
              <a:t> Controls the importance of future rewards. A higher gamma means the agent considers long-term rewards more heavily, while a lower gamma focuses on immediate rewards. Typical values range from 0.9 to 0.99.</a:t>
            </a:r>
            <a:endParaRPr b="0" i="0" sz="1500" u="none" cap="none" strike="noStrike"/>
          </a:p>
        </p:txBody>
      </p:sp>
      <p:sp>
        <p:nvSpPr>
          <p:cNvPr id="180" name="Google Shape;180;p22"/>
          <p:cNvSpPr/>
          <p:nvPr/>
        </p:nvSpPr>
        <p:spPr>
          <a:xfrm>
            <a:off x="793790" y="3000137"/>
            <a:ext cx="6286262" cy="15418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1" i="0" lang="en-US" sz="1500" u="none" cap="none" strike="noStrike">
                <a:solidFill>
                  <a:srgbClr val="383838"/>
                </a:solidFill>
                <a:latin typeface="DM Sans"/>
                <a:ea typeface="DM Sans"/>
                <a:cs typeface="DM Sans"/>
                <a:sym typeface="DM Sans"/>
              </a:rPr>
              <a:t>Learning Rate:</a:t>
            </a:r>
            <a:r>
              <a:rPr b="0" i="0" lang="en-US" sz="1500" u="none" cap="none" strike="noStrike">
                <a:solidFill>
                  <a:srgbClr val="383838"/>
                </a:solidFill>
                <a:latin typeface="DM Sans"/>
                <a:ea typeface="DM Sans"/>
                <a:cs typeface="DM Sans"/>
                <a:sym typeface="DM Sans"/>
              </a:rPr>
              <a:t> Determines the step size at each iteration while moving towards a minimum of the loss function. A small learning rate can lead to slow convergence, while a large one might overshoot the minimum and fail to converge. Separate learning rates may be used for actor and critic.</a:t>
            </a:r>
            <a:endParaRPr b="0" i="0" sz="1500" u="none" cap="none" strike="noStrike"/>
          </a:p>
        </p:txBody>
      </p:sp>
      <p:sp>
        <p:nvSpPr>
          <p:cNvPr id="181" name="Google Shape;181;p22"/>
          <p:cNvSpPr/>
          <p:nvPr/>
        </p:nvSpPr>
        <p:spPr>
          <a:xfrm>
            <a:off x="793790" y="4609386"/>
            <a:ext cx="6286262" cy="12334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1" i="0" lang="en-US" sz="1500" u="none" cap="none" strike="noStrike">
                <a:solidFill>
                  <a:srgbClr val="383838"/>
                </a:solidFill>
                <a:latin typeface="DM Sans"/>
                <a:ea typeface="DM Sans"/>
                <a:cs typeface="DM Sans"/>
                <a:sym typeface="DM Sans"/>
              </a:rPr>
              <a:t>Network Size:</a:t>
            </a:r>
            <a:r>
              <a:rPr b="0" i="0" lang="en-US" sz="1500" u="none" cap="none" strike="noStrike">
                <a:solidFill>
                  <a:srgbClr val="383838"/>
                </a:solidFill>
                <a:latin typeface="DM Sans"/>
                <a:ea typeface="DM Sans"/>
                <a:cs typeface="DM Sans"/>
                <a:sym typeface="DM Sans"/>
              </a:rPr>
              <a:t> Refers to the number of layers and neurons in the actor and critic neural networks. Larger networks can learn more complex policies but are prone to overfitting and require more computational resources. Smaller networks might underfit.</a:t>
            </a:r>
            <a:endParaRPr b="0" i="0" sz="1500" u="none" cap="none" strike="noStrike"/>
          </a:p>
        </p:txBody>
      </p:sp>
      <p:sp>
        <p:nvSpPr>
          <p:cNvPr id="182" name="Google Shape;182;p22"/>
          <p:cNvSpPr/>
          <p:nvPr/>
        </p:nvSpPr>
        <p:spPr>
          <a:xfrm>
            <a:off x="793790" y="5910263"/>
            <a:ext cx="6286262" cy="15418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b="1" i="0" lang="en-US" sz="1500" u="none" cap="none" strike="noStrike">
                <a:solidFill>
                  <a:srgbClr val="383838"/>
                </a:solidFill>
                <a:latin typeface="DM Sans"/>
                <a:ea typeface="DM Sans"/>
                <a:cs typeface="DM Sans"/>
                <a:sym typeface="DM Sans"/>
              </a:rPr>
              <a:t>Batch Size:</a:t>
            </a:r>
            <a:r>
              <a:rPr b="0" i="0" lang="en-US" sz="1500" u="none" cap="none" strike="noStrike">
                <a:solidFill>
                  <a:srgbClr val="383838"/>
                </a:solidFill>
                <a:latin typeface="DM Sans"/>
                <a:ea typeface="DM Sans"/>
                <a:cs typeface="DM Sans"/>
                <a:sym typeface="DM Sans"/>
              </a:rPr>
              <a:t> The number of samples (trajectories or experiences) used in one gradient update step. A larger batch size provides a more accurate estimate of the gradient but requires more memory and computational time. Smaller batch sizes can introduce more noise but might lead to faster convergence in some cases.</a:t>
            </a:r>
            <a:endParaRPr b="0" i="0" sz="1500" u="none" cap="none" strike="noStrike"/>
          </a:p>
        </p:txBody>
      </p:sp>
      <p:pic>
        <p:nvPicPr>
          <p:cNvPr descr="preencoded.png" id="183" name="Google Shape;183;p22"/>
          <p:cNvPicPr preferRelativeResize="0"/>
          <p:nvPr/>
        </p:nvPicPr>
        <p:blipFill rotWithShape="1">
          <a:blip r:embed="rId3">
            <a:alphaModFix/>
          </a:blip>
          <a:srcRect b="0" l="0" r="0" t="0"/>
          <a:stretch/>
        </p:blipFill>
        <p:spPr>
          <a:xfrm>
            <a:off x="7557968" y="1848683"/>
            <a:ext cx="6286262" cy="43010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p:nvPr/>
        </p:nvSpPr>
        <p:spPr>
          <a:xfrm>
            <a:off x="793790" y="623768"/>
            <a:ext cx="12050197"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20202"/>
              </a:buClr>
              <a:buSzPts val="3500"/>
              <a:buFont typeface="PT Serif"/>
              <a:buNone/>
            </a:pPr>
            <a:r>
              <a:rPr b="0" i="0" lang="en-US" sz="3500" u="none" cap="none" strike="noStrike">
                <a:solidFill>
                  <a:srgbClr val="020202"/>
                </a:solidFill>
                <a:latin typeface="PT Serif"/>
                <a:ea typeface="PT Serif"/>
                <a:cs typeface="PT Serif"/>
                <a:sym typeface="PT Serif"/>
              </a:rPr>
              <a:t>Iterative Optimization Journey: A2C Hyperparameter Tuning</a:t>
            </a:r>
            <a:endParaRPr b="0" i="0" sz="3500" u="none" cap="none" strike="noStrike"/>
          </a:p>
        </p:txBody>
      </p:sp>
      <p:sp>
        <p:nvSpPr>
          <p:cNvPr id="190" name="Google Shape;190;p23"/>
          <p:cNvSpPr/>
          <p:nvPr/>
        </p:nvSpPr>
        <p:spPr>
          <a:xfrm>
            <a:off x="793790" y="1522095"/>
            <a:ext cx="13042821"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Our approach to fine-tuning the A2C algorithm involved a systematic iterative process, exploring various hyperparameter configurations over extensive training episodes to achieve optimal performance.</a:t>
            </a:r>
            <a:endParaRPr b="0" i="0" sz="1300" u="none" cap="none" strike="noStrike"/>
          </a:p>
        </p:txBody>
      </p:sp>
      <p:pic>
        <p:nvPicPr>
          <p:cNvPr descr="preencoded.png" id="191" name="Google Shape;191;p23"/>
          <p:cNvPicPr preferRelativeResize="0"/>
          <p:nvPr/>
        </p:nvPicPr>
        <p:blipFill rotWithShape="1">
          <a:blip r:embed="rId3">
            <a:alphaModFix/>
          </a:blip>
          <a:srcRect b="0" l="0" r="0" t="0"/>
          <a:stretch/>
        </p:blipFill>
        <p:spPr>
          <a:xfrm>
            <a:off x="793790" y="2257782"/>
            <a:ext cx="850583" cy="1020723"/>
          </a:xfrm>
          <a:prstGeom prst="rect">
            <a:avLst/>
          </a:prstGeom>
          <a:noFill/>
          <a:ln>
            <a:noFill/>
          </a:ln>
        </p:spPr>
      </p:pic>
      <p:sp>
        <p:nvSpPr>
          <p:cNvPr id="192" name="Google Shape;192;p23"/>
          <p:cNvSpPr/>
          <p:nvPr/>
        </p:nvSpPr>
        <p:spPr>
          <a:xfrm>
            <a:off x="1814393" y="2427803"/>
            <a:ext cx="2694146"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83838"/>
              </a:buClr>
              <a:buSzPts val="1750"/>
              <a:buFont typeface="PT Serif"/>
              <a:buNone/>
            </a:pPr>
            <a:r>
              <a:rPr b="0" i="0" lang="en-US" sz="1750" u="none" cap="none" strike="noStrike">
                <a:solidFill>
                  <a:srgbClr val="383838"/>
                </a:solidFill>
                <a:latin typeface="PT Serif"/>
                <a:ea typeface="PT Serif"/>
                <a:cs typeface="PT Serif"/>
                <a:sym typeface="PT Serif"/>
              </a:rPr>
              <a:t>Extensive Episode Training</a:t>
            </a:r>
            <a:endParaRPr b="0" i="0" sz="1750" u="none" cap="none" strike="noStrike"/>
          </a:p>
        </p:txBody>
      </p:sp>
      <p:sp>
        <p:nvSpPr>
          <p:cNvPr id="193" name="Google Shape;193;p23"/>
          <p:cNvSpPr/>
          <p:nvPr/>
        </p:nvSpPr>
        <p:spPr>
          <a:xfrm>
            <a:off x="1814393" y="2808803"/>
            <a:ext cx="1202221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Iterated through </a:t>
            </a:r>
            <a:r>
              <a:rPr b="1" i="0" lang="en-US" sz="1300" u="none" cap="none" strike="noStrike">
                <a:solidFill>
                  <a:srgbClr val="383838"/>
                </a:solidFill>
                <a:latin typeface="DM Sans"/>
                <a:ea typeface="DM Sans"/>
                <a:cs typeface="DM Sans"/>
                <a:sym typeface="DM Sans"/>
              </a:rPr>
              <a:t>800-1000 episodes</a:t>
            </a:r>
            <a:r>
              <a:rPr b="0" i="0" lang="en-US" sz="1300" u="none" cap="none" strike="noStrike">
                <a:solidFill>
                  <a:srgbClr val="383838"/>
                </a:solidFill>
                <a:latin typeface="DM Sans"/>
                <a:ea typeface="DM Sans"/>
                <a:cs typeface="DM Sans"/>
                <a:sym typeface="DM Sans"/>
              </a:rPr>
              <a:t> to ensure robust model convergence and performance stability across diverse scenarios.</a:t>
            </a:r>
            <a:endParaRPr b="0" i="0" sz="1300" u="none" cap="none" strike="noStrike"/>
          </a:p>
        </p:txBody>
      </p:sp>
      <p:pic>
        <p:nvPicPr>
          <p:cNvPr descr="preencoded.png" id="194" name="Google Shape;194;p23"/>
          <p:cNvPicPr preferRelativeResize="0"/>
          <p:nvPr/>
        </p:nvPicPr>
        <p:blipFill rotWithShape="1">
          <a:blip r:embed="rId4">
            <a:alphaModFix/>
          </a:blip>
          <a:srcRect b="0" l="0" r="0" t="0"/>
          <a:stretch/>
        </p:blipFill>
        <p:spPr>
          <a:xfrm>
            <a:off x="793790" y="3278505"/>
            <a:ext cx="850583" cy="1020723"/>
          </a:xfrm>
          <a:prstGeom prst="rect">
            <a:avLst/>
          </a:prstGeom>
          <a:noFill/>
          <a:ln>
            <a:noFill/>
          </a:ln>
        </p:spPr>
      </p:pic>
      <p:sp>
        <p:nvSpPr>
          <p:cNvPr id="195" name="Google Shape;195;p23"/>
          <p:cNvSpPr/>
          <p:nvPr/>
        </p:nvSpPr>
        <p:spPr>
          <a:xfrm>
            <a:off x="1814393" y="3448526"/>
            <a:ext cx="2469833"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83838"/>
              </a:buClr>
              <a:buSzPts val="1750"/>
              <a:buFont typeface="PT Serif"/>
              <a:buNone/>
            </a:pPr>
            <a:r>
              <a:rPr b="0" i="0" lang="en-US" sz="1750" u="none" cap="none" strike="noStrike">
                <a:solidFill>
                  <a:srgbClr val="383838"/>
                </a:solidFill>
                <a:latin typeface="PT Serif"/>
                <a:ea typeface="PT Serif"/>
                <a:cs typeface="PT Serif"/>
                <a:sym typeface="PT Serif"/>
              </a:rPr>
              <a:t>Consistent Random Seed</a:t>
            </a:r>
            <a:endParaRPr b="0" i="0" sz="1750" u="none" cap="none" strike="noStrike"/>
          </a:p>
        </p:txBody>
      </p:sp>
      <p:sp>
        <p:nvSpPr>
          <p:cNvPr id="196" name="Google Shape;196;p23"/>
          <p:cNvSpPr/>
          <p:nvPr/>
        </p:nvSpPr>
        <p:spPr>
          <a:xfrm>
            <a:off x="1814393" y="3829526"/>
            <a:ext cx="1202221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Utilized a fixed </a:t>
            </a:r>
            <a:r>
              <a:rPr b="1" i="0" lang="en-US" sz="1300" u="none" cap="none" strike="noStrike">
                <a:solidFill>
                  <a:srgbClr val="383838"/>
                </a:solidFill>
                <a:latin typeface="DM Sans"/>
                <a:ea typeface="DM Sans"/>
                <a:cs typeface="DM Sans"/>
                <a:sym typeface="DM Sans"/>
              </a:rPr>
              <a:t>seed of 777</a:t>
            </a:r>
            <a:r>
              <a:rPr b="0" i="0" lang="en-US" sz="1300" u="none" cap="none" strike="noStrike">
                <a:solidFill>
                  <a:srgbClr val="383838"/>
                </a:solidFill>
                <a:latin typeface="DM Sans"/>
                <a:ea typeface="DM Sans"/>
                <a:cs typeface="DM Sans"/>
                <a:sym typeface="DM Sans"/>
              </a:rPr>
              <a:t> for all experiments to ensure reproducibility and allow for direct comparison of different configurations.</a:t>
            </a:r>
            <a:endParaRPr b="0" i="0" sz="1300" u="none" cap="none" strike="noStrike"/>
          </a:p>
        </p:txBody>
      </p:sp>
      <p:pic>
        <p:nvPicPr>
          <p:cNvPr descr="preencoded.png" id="197" name="Google Shape;197;p23"/>
          <p:cNvPicPr preferRelativeResize="0"/>
          <p:nvPr/>
        </p:nvPicPr>
        <p:blipFill rotWithShape="1">
          <a:blip r:embed="rId5">
            <a:alphaModFix/>
          </a:blip>
          <a:srcRect b="0" l="0" r="0" t="0"/>
          <a:stretch/>
        </p:blipFill>
        <p:spPr>
          <a:xfrm>
            <a:off x="793790" y="4299228"/>
            <a:ext cx="850583" cy="1020723"/>
          </a:xfrm>
          <a:prstGeom prst="rect">
            <a:avLst/>
          </a:prstGeom>
          <a:noFill/>
          <a:ln>
            <a:noFill/>
          </a:ln>
        </p:spPr>
      </p:pic>
      <p:sp>
        <p:nvSpPr>
          <p:cNvPr id="198" name="Google Shape;198;p23"/>
          <p:cNvSpPr/>
          <p:nvPr/>
        </p:nvSpPr>
        <p:spPr>
          <a:xfrm>
            <a:off x="1814393" y="4469249"/>
            <a:ext cx="3547824"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83838"/>
              </a:buClr>
              <a:buSzPts val="1750"/>
              <a:buFont typeface="PT Serif"/>
              <a:buNone/>
            </a:pPr>
            <a:r>
              <a:rPr b="0" i="0" lang="en-US" sz="1750" u="none" cap="none" strike="noStrike">
                <a:solidFill>
                  <a:srgbClr val="383838"/>
                </a:solidFill>
                <a:latin typeface="PT Serif"/>
                <a:ea typeface="PT Serif"/>
                <a:cs typeface="PT Serif"/>
                <a:sym typeface="PT Serif"/>
              </a:rPr>
              <a:t>Adaptive Learning Rate Exploration</a:t>
            </a:r>
            <a:endParaRPr b="0" i="0" sz="1750" u="none" cap="none" strike="noStrike"/>
          </a:p>
        </p:txBody>
      </p:sp>
      <p:sp>
        <p:nvSpPr>
          <p:cNvPr id="199" name="Google Shape;199;p23"/>
          <p:cNvSpPr/>
          <p:nvPr/>
        </p:nvSpPr>
        <p:spPr>
          <a:xfrm>
            <a:off x="1814393" y="4850249"/>
            <a:ext cx="1202221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Explored a range of learning rates, from a lower </a:t>
            </a:r>
            <a:r>
              <a:rPr b="1" i="0" lang="en-US" sz="1300" u="none" cap="none" strike="noStrike">
                <a:solidFill>
                  <a:srgbClr val="383838"/>
                </a:solidFill>
                <a:latin typeface="DM Sans"/>
                <a:ea typeface="DM Sans"/>
                <a:cs typeface="DM Sans"/>
                <a:sym typeface="DM Sans"/>
              </a:rPr>
              <a:t>1e-5 to 1e-2</a:t>
            </a:r>
            <a:r>
              <a:rPr b="0" i="0" lang="en-US" sz="1300" u="none" cap="none" strike="noStrike">
                <a:solidFill>
                  <a:srgbClr val="383838"/>
                </a:solidFill>
                <a:latin typeface="DM Sans"/>
                <a:ea typeface="DM Sans"/>
                <a:cs typeface="DM Sans"/>
                <a:sym typeface="DM Sans"/>
              </a:rPr>
              <a:t>, to identify the optimal balance between rapid convergence and stable learning.</a:t>
            </a:r>
            <a:endParaRPr b="0" i="0" sz="1300" u="none" cap="none" strike="noStrike"/>
          </a:p>
        </p:txBody>
      </p:sp>
      <p:pic>
        <p:nvPicPr>
          <p:cNvPr descr="preencoded.png" id="200" name="Google Shape;200;p23"/>
          <p:cNvPicPr preferRelativeResize="0"/>
          <p:nvPr/>
        </p:nvPicPr>
        <p:blipFill rotWithShape="1">
          <a:blip r:embed="rId6">
            <a:alphaModFix/>
          </a:blip>
          <a:srcRect b="0" l="0" r="0" t="0"/>
          <a:stretch/>
        </p:blipFill>
        <p:spPr>
          <a:xfrm>
            <a:off x="793790" y="5319951"/>
            <a:ext cx="850583" cy="1020723"/>
          </a:xfrm>
          <a:prstGeom prst="rect">
            <a:avLst/>
          </a:prstGeom>
          <a:noFill/>
          <a:ln>
            <a:noFill/>
          </a:ln>
        </p:spPr>
      </p:pic>
      <p:sp>
        <p:nvSpPr>
          <p:cNvPr id="201" name="Google Shape;201;p23"/>
          <p:cNvSpPr/>
          <p:nvPr/>
        </p:nvSpPr>
        <p:spPr>
          <a:xfrm>
            <a:off x="1814393" y="5489972"/>
            <a:ext cx="2975015"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83838"/>
              </a:buClr>
              <a:buSzPts val="1750"/>
              <a:buFont typeface="PT Serif"/>
              <a:buNone/>
            </a:pPr>
            <a:r>
              <a:rPr b="0" i="0" lang="en-US" sz="1750" u="none" cap="none" strike="noStrike">
                <a:solidFill>
                  <a:srgbClr val="383838"/>
                </a:solidFill>
                <a:latin typeface="PT Serif"/>
                <a:ea typeface="PT Serif"/>
                <a:cs typeface="PT Serif"/>
                <a:sym typeface="PT Serif"/>
              </a:rPr>
              <a:t>Entropy Coefficient Balancing</a:t>
            </a:r>
            <a:endParaRPr b="0" i="0" sz="1750" u="none" cap="none" strike="noStrike"/>
          </a:p>
        </p:txBody>
      </p:sp>
      <p:sp>
        <p:nvSpPr>
          <p:cNvPr id="202" name="Google Shape;202;p23"/>
          <p:cNvSpPr/>
          <p:nvPr/>
        </p:nvSpPr>
        <p:spPr>
          <a:xfrm>
            <a:off x="1814393" y="5870972"/>
            <a:ext cx="1202221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Tuned the entropy coefficient between </a:t>
            </a:r>
            <a:r>
              <a:rPr b="1" i="0" lang="en-US" sz="1300" u="none" cap="none" strike="noStrike">
                <a:solidFill>
                  <a:srgbClr val="383838"/>
                </a:solidFill>
                <a:latin typeface="DM Sans"/>
                <a:ea typeface="DM Sans"/>
                <a:cs typeface="DM Sans"/>
                <a:sym typeface="DM Sans"/>
              </a:rPr>
              <a:t>1e-4 and 1e-1</a:t>
            </a:r>
            <a:r>
              <a:rPr b="0" i="0" lang="en-US" sz="1300" u="none" cap="none" strike="noStrike">
                <a:solidFill>
                  <a:srgbClr val="383838"/>
                </a:solidFill>
                <a:latin typeface="DM Sans"/>
                <a:ea typeface="DM Sans"/>
                <a:cs typeface="DM Sans"/>
                <a:sym typeface="DM Sans"/>
              </a:rPr>
              <a:t> to manage the exploration-exploitation trade-off, encouraging diverse policy behaviors.</a:t>
            </a:r>
            <a:endParaRPr b="0" i="0" sz="1300" u="none" cap="none" strike="noStrike"/>
          </a:p>
        </p:txBody>
      </p:sp>
      <p:pic>
        <p:nvPicPr>
          <p:cNvPr descr="preencoded.png" id="203" name="Google Shape;203;p23"/>
          <p:cNvPicPr preferRelativeResize="0"/>
          <p:nvPr/>
        </p:nvPicPr>
        <p:blipFill rotWithShape="1">
          <a:blip r:embed="rId7">
            <a:alphaModFix/>
          </a:blip>
          <a:srcRect b="0" l="0" r="0" t="0"/>
          <a:stretch/>
        </p:blipFill>
        <p:spPr>
          <a:xfrm>
            <a:off x="793790" y="6340673"/>
            <a:ext cx="850583" cy="1265396"/>
          </a:xfrm>
          <a:prstGeom prst="rect">
            <a:avLst/>
          </a:prstGeom>
          <a:noFill/>
          <a:ln>
            <a:noFill/>
          </a:ln>
        </p:spPr>
      </p:pic>
      <p:sp>
        <p:nvSpPr>
          <p:cNvPr id="204" name="Google Shape;204;p23"/>
          <p:cNvSpPr/>
          <p:nvPr/>
        </p:nvSpPr>
        <p:spPr>
          <a:xfrm>
            <a:off x="1814393" y="6510695"/>
            <a:ext cx="3372564"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383838"/>
              </a:buClr>
              <a:buSzPts val="1750"/>
              <a:buFont typeface="PT Serif"/>
              <a:buNone/>
            </a:pPr>
            <a:r>
              <a:rPr b="0" i="0" lang="en-US" sz="1750" u="none" cap="none" strike="noStrike">
                <a:solidFill>
                  <a:srgbClr val="383838"/>
                </a:solidFill>
                <a:latin typeface="PT Serif"/>
                <a:ea typeface="PT Serif"/>
                <a:cs typeface="PT Serif"/>
                <a:sym typeface="PT Serif"/>
              </a:rPr>
              <a:t>Actor-Critic Network Architecture</a:t>
            </a:r>
            <a:endParaRPr b="0" i="0" sz="1750" u="none" cap="none" strike="noStrike"/>
          </a:p>
        </p:txBody>
      </p:sp>
      <p:sp>
        <p:nvSpPr>
          <p:cNvPr id="205" name="Google Shape;205;p23"/>
          <p:cNvSpPr/>
          <p:nvPr/>
        </p:nvSpPr>
        <p:spPr>
          <a:xfrm>
            <a:off x="1814393" y="6891695"/>
            <a:ext cx="12022217"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Adjusted the number of </a:t>
            </a:r>
            <a:r>
              <a:rPr b="1" i="0" lang="en-US" sz="1300" u="none" cap="none" strike="noStrike">
                <a:solidFill>
                  <a:srgbClr val="383838"/>
                </a:solidFill>
                <a:latin typeface="DM Sans"/>
                <a:ea typeface="DM Sans"/>
                <a:cs typeface="DM Sans"/>
                <a:sym typeface="DM Sans"/>
              </a:rPr>
              <a:t>hidden layer neurons from 256 down to 64</a:t>
            </a:r>
            <a:r>
              <a:rPr b="0" i="0" lang="en-US" sz="1300" u="none" cap="none" strike="noStrike">
                <a:solidFill>
                  <a:srgbClr val="383838"/>
                </a:solidFill>
                <a:latin typeface="DM Sans"/>
                <a:ea typeface="DM Sans"/>
                <a:cs typeface="DM Sans"/>
                <a:sym typeface="DM Sans"/>
              </a:rPr>
              <a:t> in the actor-critic network to optimize model complexity for each environment's needs.</a:t>
            </a:r>
            <a:endParaRPr b="0" i="0" sz="13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24"/>
          <p:cNvSpPr/>
          <p:nvPr/>
        </p:nvSpPr>
        <p:spPr>
          <a:xfrm>
            <a:off x="793790" y="846653"/>
            <a:ext cx="8767167"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20202"/>
              </a:buClr>
              <a:buSzPts val="3500"/>
              <a:buFont typeface="PT Serif"/>
              <a:buNone/>
            </a:pPr>
            <a:r>
              <a:rPr b="0" i="0" lang="en-US" sz="3500" u="none" cap="none" strike="noStrike">
                <a:solidFill>
                  <a:srgbClr val="020202"/>
                </a:solidFill>
                <a:latin typeface="PT Serif"/>
                <a:ea typeface="PT Serif"/>
                <a:cs typeface="PT Serif"/>
                <a:sym typeface="PT Serif"/>
              </a:rPr>
              <a:t>Training Performance Analysis: PPO vs. A2C</a:t>
            </a:r>
            <a:endParaRPr b="0" i="0" sz="3500" u="none" cap="none" strike="noStrike"/>
          </a:p>
        </p:txBody>
      </p:sp>
      <p:sp>
        <p:nvSpPr>
          <p:cNvPr id="212" name="Google Shape;212;p24"/>
          <p:cNvSpPr/>
          <p:nvPr/>
        </p:nvSpPr>
        <p:spPr>
          <a:xfrm>
            <a:off x="793790" y="1744980"/>
            <a:ext cx="13042821"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We analyzed the performance of PPO and A2C agents across both CartPole and Pendulum environments. This comparison highlights key differences in hyperparameter configurations and their impact on training outcomes.</a:t>
            </a:r>
            <a:endParaRPr b="0" i="0" sz="1300" u="none" cap="none" strike="noStrike"/>
          </a:p>
        </p:txBody>
      </p:sp>
      <p:sp>
        <p:nvSpPr>
          <p:cNvPr id="213" name="Google Shape;213;p24"/>
          <p:cNvSpPr/>
          <p:nvPr/>
        </p:nvSpPr>
        <p:spPr>
          <a:xfrm>
            <a:off x="793790" y="2480667"/>
            <a:ext cx="13042821" cy="4438650"/>
          </a:xfrm>
          <a:prstGeom prst="roundRect">
            <a:avLst>
              <a:gd fmla="val 575"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801410" y="2488287"/>
            <a:ext cx="13027581" cy="49149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971788" y="259794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Feature/Env</a:t>
            </a:r>
            <a:endParaRPr b="0" i="0" sz="1300" u="none" cap="none" strike="noStrike"/>
          </a:p>
        </p:txBody>
      </p:sp>
      <p:sp>
        <p:nvSpPr>
          <p:cNvPr id="216" name="Google Shape;216;p24"/>
          <p:cNvSpPr/>
          <p:nvPr/>
        </p:nvSpPr>
        <p:spPr>
          <a:xfrm>
            <a:off x="3581043" y="259794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PPO (CartPole)</a:t>
            </a:r>
            <a:endParaRPr b="0" i="0" sz="1300" u="none" cap="none" strike="noStrike"/>
          </a:p>
        </p:txBody>
      </p:sp>
      <p:sp>
        <p:nvSpPr>
          <p:cNvPr id="217" name="Google Shape;217;p24"/>
          <p:cNvSpPr/>
          <p:nvPr/>
        </p:nvSpPr>
        <p:spPr>
          <a:xfrm>
            <a:off x="6186488" y="259794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A2C (CartPole)</a:t>
            </a:r>
            <a:endParaRPr b="0" i="0" sz="1300" u="none" cap="none" strike="noStrike"/>
          </a:p>
        </p:txBody>
      </p:sp>
      <p:sp>
        <p:nvSpPr>
          <p:cNvPr id="218" name="Google Shape;218;p24"/>
          <p:cNvSpPr/>
          <p:nvPr/>
        </p:nvSpPr>
        <p:spPr>
          <a:xfrm>
            <a:off x="8791932" y="259794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PPO (Pendulum)</a:t>
            </a:r>
            <a:endParaRPr b="0" i="0" sz="1300" u="none" cap="none" strike="noStrike"/>
          </a:p>
        </p:txBody>
      </p:sp>
      <p:sp>
        <p:nvSpPr>
          <p:cNvPr id="219" name="Google Shape;219;p24"/>
          <p:cNvSpPr/>
          <p:nvPr/>
        </p:nvSpPr>
        <p:spPr>
          <a:xfrm>
            <a:off x="11397377" y="259794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A2C (Pendulum)</a:t>
            </a:r>
            <a:endParaRPr b="0" i="0" sz="1300" u="none" cap="none" strike="noStrike"/>
          </a:p>
        </p:txBody>
      </p:sp>
      <p:sp>
        <p:nvSpPr>
          <p:cNvPr id="220" name="Google Shape;220;p24"/>
          <p:cNvSpPr/>
          <p:nvPr/>
        </p:nvSpPr>
        <p:spPr>
          <a:xfrm>
            <a:off x="801410" y="2979777"/>
            <a:ext cx="13027581" cy="49149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971788" y="308943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LR</a:t>
            </a:r>
            <a:endParaRPr b="0" i="0" sz="1300" u="none" cap="none" strike="noStrike"/>
          </a:p>
        </p:txBody>
      </p:sp>
      <p:sp>
        <p:nvSpPr>
          <p:cNvPr id="222" name="Google Shape;222;p24"/>
          <p:cNvSpPr/>
          <p:nvPr/>
        </p:nvSpPr>
        <p:spPr>
          <a:xfrm>
            <a:off x="3581043" y="308943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2.5e-4</a:t>
            </a:r>
            <a:endParaRPr b="0" i="0" sz="1300" u="none" cap="none" strike="noStrike"/>
          </a:p>
        </p:txBody>
      </p:sp>
      <p:sp>
        <p:nvSpPr>
          <p:cNvPr id="223" name="Google Shape;223;p24"/>
          <p:cNvSpPr/>
          <p:nvPr/>
        </p:nvSpPr>
        <p:spPr>
          <a:xfrm>
            <a:off x="6186488" y="308943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1e-3</a:t>
            </a:r>
            <a:endParaRPr b="0" i="0" sz="1300" u="none" cap="none" strike="noStrike"/>
          </a:p>
        </p:txBody>
      </p:sp>
      <p:sp>
        <p:nvSpPr>
          <p:cNvPr id="224" name="Google Shape;224;p24"/>
          <p:cNvSpPr/>
          <p:nvPr/>
        </p:nvSpPr>
        <p:spPr>
          <a:xfrm>
            <a:off x="8791932" y="308943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1e-4</a:t>
            </a:r>
            <a:endParaRPr b="0" i="0" sz="1300" u="none" cap="none" strike="noStrike"/>
          </a:p>
        </p:txBody>
      </p:sp>
      <p:sp>
        <p:nvSpPr>
          <p:cNvPr id="225" name="Google Shape;225;p24"/>
          <p:cNvSpPr/>
          <p:nvPr/>
        </p:nvSpPr>
        <p:spPr>
          <a:xfrm>
            <a:off x="11397377" y="308943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3e-4</a:t>
            </a:r>
            <a:endParaRPr b="0" i="0" sz="1300" u="none" cap="none" strike="noStrike"/>
          </a:p>
        </p:txBody>
      </p:sp>
      <p:sp>
        <p:nvSpPr>
          <p:cNvPr id="226" name="Google Shape;226;p24"/>
          <p:cNvSpPr/>
          <p:nvPr/>
        </p:nvSpPr>
        <p:spPr>
          <a:xfrm>
            <a:off x="801410" y="3471267"/>
            <a:ext cx="13027581" cy="49149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971788" y="358092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Gamma</a:t>
            </a:r>
            <a:endParaRPr b="0" i="0" sz="1300" u="none" cap="none" strike="noStrike"/>
          </a:p>
        </p:txBody>
      </p:sp>
      <p:sp>
        <p:nvSpPr>
          <p:cNvPr id="228" name="Google Shape;228;p24"/>
          <p:cNvSpPr/>
          <p:nvPr/>
        </p:nvSpPr>
        <p:spPr>
          <a:xfrm>
            <a:off x="3581043" y="358092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0.99</a:t>
            </a:r>
            <a:endParaRPr b="0" i="0" sz="1300" u="none" cap="none" strike="noStrike"/>
          </a:p>
        </p:txBody>
      </p:sp>
      <p:sp>
        <p:nvSpPr>
          <p:cNvPr id="229" name="Google Shape;229;p24"/>
          <p:cNvSpPr/>
          <p:nvPr/>
        </p:nvSpPr>
        <p:spPr>
          <a:xfrm>
            <a:off x="6186488" y="358092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0.99</a:t>
            </a:r>
            <a:endParaRPr b="0" i="0" sz="1300" u="none" cap="none" strike="noStrike"/>
          </a:p>
        </p:txBody>
      </p:sp>
      <p:sp>
        <p:nvSpPr>
          <p:cNvPr id="230" name="Google Shape;230;p24"/>
          <p:cNvSpPr/>
          <p:nvPr/>
        </p:nvSpPr>
        <p:spPr>
          <a:xfrm>
            <a:off x="8791932" y="358092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0.95 – 0.99</a:t>
            </a:r>
            <a:endParaRPr b="0" i="0" sz="1300" u="none" cap="none" strike="noStrike"/>
          </a:p>
        </p:txBody>
      </p:sp>
      <p:sp>
        <p:nvSpPr>
          <p:cNvPr id="231" name="Google Shape;231;p24"/>
          <p:cNvSpPr/>
          <p:nvPr/>
        </p:nvSpPr>
        <p:spPr>
          <a:xfrm>
            <a:off x="11397377" y="358092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0.90 – 0.99</a:t>
            </a:r>
            <a:endParaRPr b="0" i="0" sz="1300" u="none" cap="none" strike="noStrike"/>
          </a:p>
        </p:txBody>
      </p:sp>
      <p:sp>
        <p:nvSpPr>
          <p:cNvPr id="232" name="Google Shape;232;p24"/>
          <p:cNvSpPr/>
          <p:nvPr/>
        </p:nvSpPr>
        <p:spPr>
          <a:xfrm>
            <a:off x="801410" y="3962757"/>
            <a:ext cx="13027581" cy="49149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971788" y="407241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Clip Range</a:t>
            </a:r>
            <a:endParaRPr b="0" i="0" sz="1300" u="none" cap="none" strike="noStrike"/>
          </a:p>
        </p:txBody>
      </p:sp>
      <p:sp>
        <p:nvSpPr>
          <p:cNvPr id="234" name="Google Shape;234;p24"/>
          <p:cNvSpPr/>
          <p:nvPr/>
        </p:nvSpPr>
        <p:spPr>
          <a:xfrm>
            <a:off x="3581043" y="407241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0.2</a:t>
            </a:r>
            <a:endParaRPr b="0" i="0" sz="1300" u="none" cap="none" strike="noStrike"/>
          </a:p>
        </p:txBody>
      </p:sp>
      <p:sp>
        <p:nvSpPr>
          <p:cNvPr id="235" name="Google Shape;235;p24"/>
          <p:cNvSpPr/>
          <p:nvPr/>
        </p:nvSpPr>
        <p:spPr>
          <a:xfrm>
            <a:off x="6186488" y="407241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N/A</a:t>
            </a:r>
            <a:endParaRPr b="0" i="0" sz="1300" u="none" cap="none" strike="noStrike"/>
          </a:p>
        </p:txBody>
      </p:sp>
      <p:sp>
        <p:nvSpPr>
          <p:cNvPr id="236" name="Google Shape;236;p24"/>
          <p:cNvSpPr/>
          <p:nvPr/>
        </p:nvSpPr>
        <p:spPr>
          <a:xfrm>
            <a:off x="8791932" y="407241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0.2</a:t>
            </a:r>
            <a:endParaRPr b="0" i="0" sz="1300" u="none" cap="none" strike="noStrike"/>
          </a:p>
        </p:txBody>
      </p:sp>
      <p:sp>
        <p:nvSpPr>
          <p:cNvPr id="237" name="Google Shape;237;p24"/>
          <p:cNvSpPr/>
          <p:nvPr/>
        </p:nvSpPr>
        <p:spPr>
          <a:xfrm>
            <a:off x="11397377" y="407241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N/A</a:t>
            </a:r>
            <a:endParaRPr b="0" i="0" sz="1300" u="none" cap="none" strike="noStrike"/>
          </a:p>
        </p:txBody>
      </p:sp>
      <p:sp>
        <p:nvSpPr>
          <p:cNvPr id="238" name="Google Shape;238;p24"/>
          <p:cNvSpPr/>
          <p:nvPr/>
        </p:nvSpPr>
        <p:spPr>
          <a:xfrm>
            <a:off x="801410" y="4454247"/>
            <a:ext cx="13027581" cy="49149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971788" y="456390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Entropy Bonus</a:t>
            </a:r>
            <a:endParaRPr b="0" i="0" sz="1300" u="none" cap="none" strike="noStrike"/>
          </a:p>
        </p:txBody>
      </p:sp>
      <p:sp>
        <p:nvSpPr>
          <p:cNvPr id="240" name="Google Shape;240;p24"/>
          <p:cNvSpPr/>
          <p:nvPr/>
        </p:nvSpPr>
        <p:spPr>
          <a:xfrm>
            <a:off x="3581043" y="456390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0.01</a:t>
            </a:r>
            <a:endParaRPr b="0" i="0" sz="1300" u="none" cap="none" strike="noStrike"/>
          </a:p>
        </p:txBody>
      </p:sp>
      <p:sp>
        <p:nvSpPr>
          <p:cNvPr id="241" name="Google Shape;241;p24"/>
          <p:cNvSpPr/>
          <p:nvPr/>
        </p:nvSpPr>
        <p:spPr>
          <a:xfrm>
            <a:off x="6186488" y="456390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0.01</a:t>
            </a:r>
            <a:endParaRPr b="0" i="0" sz="1300" u="none" cap="none" strike="noStrike"/>
          </a:p>
        </p:txBody>
      </p:sp>
      <p:sp>
        <p:nvSpPr>
          <p:cNvPr id="242" name="Google Shape;242;p24"/>
          <p:cNvSpPr/>
          <p:nvPr/>
        </p:nvSpPr>
        <p:spPr>
          <a:xfrm>
            <a:off x="8791932" y="456390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0.001 – 0.01</a:t>
            </a:r>
            <a:endParaRPr b="0" i="0" sz="1300" u="none" cap="none" strike="noStrike"/>
          </a:p>
        </p:txBody>
      </p:sp>
      <p:sp>
        <p:nvSpPr>
          <p:cNvPr id="243" name="Google Shape;243;p24"/>
          <p:cNvSpPr/>
          <p:nvPr/>
        </p:nvSpPr>
        <p:spPr>
          <a:xfrm>
            <a:off x="11397377" y="456390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0.01</a:t>
            </a:r>
            <a:endParaRPr b="0" i="0" sz="1300" u="none" cap="none" strike="noStrike"/>
          </a:p>
        </p:txBody>
      </p:sp>
      <p:sp>
        <p:nvSpPr>
          <p:cNvPr id="244" name="Google Shape;244;p24"/>
          <p:cNvSpPr/>
          <p:nvPr/>
        </p:nvSpPr>
        <p:spPr>
          <a:xfrm>
            <a:off x="801410" y="4945737"/>
            <a:ext cx="13027581" cy="49149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971788" y="505539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Epochs/Update</a:t>
            </a:r>
            <a:endParaRPr b="0" i="0" sz="1300" u="none" cap="none" strike="noStrike"/>
          </a:p>
        </p:txBody>
      </p:sp>
      <p:sp>
        <p:nvSpPr>
          <p:cNvPr id="246" name="Google Shape;246;p24"/>
          <p:cNvSpPr/>
          <p:nvPr/>
        </p:nvSpPr>
        <p:spPr>
          <a:xfrm>
            <a:off x="3581043" y="505539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4</a:t>
            </a:r>
            <a:endParaRPr b="0" i="0" sz="1300" u="none" cap="none" strike="noStrike"/>
          </a:p>
        </p:txBody>
      </p:sp>
      <p:sp>
        <p:nvSpPr>
          <p:cNvPr id="247" name="Google Shape;247;p24"/>
          <p:cNvSpPr/>
          <p:nvPr/>
        </p:nvSpPr>
        <p:spPr>
          <a:xfrm>
            <a:off x="6186488" y="505539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1</a:t>
            </a:r>
            <a:endParaRPr b="0" i="0" sz="1300" u="none" cap="none" strike="noStrike"/>
          </a:p>
        </p:txBody>
      </p:sp>
      <p:sp>
        <p:nvSpPr>
          <p:cNvPr id="248" name="Google Shape;248;p24"/>
          <p:cNvSpPr/>
          <p:nvPr/>
        </p:nvSpPr>
        <p:spPr>
          <a:xfrm>
            <a:off x="8791932" y="505539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5</a:t>
            </a:r>
            <a:endParaRPr b="0" i="0" sz="1300" u="none" cap="none" strike="noStrike"/>
          </a:p>
        </p:txBody>
      </p:sp>
      <p:sp>
        <p:nvSpPr>
          <p:cNvPr id="249" name="Google Shape;249;p24"/>
          <p:cNvSpPr/>
          <p:nvPr/>
        </p:nvSpPr>
        <p:spPr>
          <a:xfrm>
            <a:off x="11397377" y="505539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1</a:t>
            </a:r>
            <a:endParaRPr b="0" i="0" sz="1300" u="none" cap="none" strike="noStrike"/>
          </a:p>
        </p:txBody>
      </p:sp>
      <p:sp>
        <p:nvSpPr>
          <p:cNvPr id="250" name="Google Shape;250;p24"/>
          <p:cNvSpPr/>
          <p:nvPr/>
        </p:nvSpPr>
        <p:spPr>
          <a:xfrm>
            <a:off x="801410" y="5437227"/>
            <a:ext cx="13027581" cy="49149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971788" y="554688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Batch Size</a:t>
            </a:r>
            <a:endParaRPr b="0" i="0" sz="1300" u="none" cap="none" strike="noStrike"/>
          </a:p>
        </p:txBody>
      </p:sp>
      <p:sp>
        <p:nvSpPr>
          <p:cNvPr id="252" name="Google Shape;252;p24"/>
          <p:cNvSpPr/>
          <p:nvPr/>
        </p:nvSpPr>
        <p:spPr>
          <a:xfrm>
            <a:off x="3581043" y="554688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2048</a:t>
            </a:r>
            <a:endParaRPr b="0" i="0" sz="1300" u="none" cap="none" strike="noStrike"/>
          </a:p>
        </p:txBody>
      </p:sp>
      <p:sp>
        <p:nvSpPr>
          <p:cNvPr id="253" name="Google Shape;253;p24"/>
          <p:cNvSpPr/>
          <p:nvPr/>
        </p:nvSpPr>
        <p:spPr>
          <a:xfrm>
            <a:off x="6186488" y="554688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Full episode</a:t>
            </a:r>
            <a:endParaRPr b="0" i="0" sz="1300" u="none" cap="none" strike="noStrike"/>
          </a:p>
        </p:txBody>
      </p:sp>
      <p:sp>
        <p:nvSpPr>
          <p:cNvPr id="254" name="Google Shape;254;p24"/>
          <p:cNvSpPr/>
          <p:nvPr/>
        </p:nvSpPr>
        <p:spPr>
          <a:xfrm>
            <a:off x="8791932" y="554688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4096</a:t>
            </a:r>
            <a:endParaRPr b="0" i="0" sz="1300" u="none" cap="none" strike="noStrike"/>
          </a:p>
        </p:txBody>
      </p:sp>
      <p:sp>
        <p:nvSpPr>
          <p:cNvPr id="255" name="Google Shape;255;p24"/>
          <p:cNvSpPr/>
          <p:nvPr/>
        </p:nvSpPr>
        <p:spPr>
          <a:xfrm>
            <a:off x="11397377" y="554688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Full episode</a:t>
            </a:r>
            <a:endParaRPr b="0" i="0" sz="1300" u="none" cap="none" strike="noStrike"/>
          </a:p>
        </p:txBody>
      </p:sp>
      <p:sp>
        <p:nvSpPr>
          <p:cNvPr id="256" name="Google Shape;256;p24"/>
          <p:cNvSpPr/>
          <p:nvPr/>
        </p:nvSpPr>
        <p:spPr>
          <a:xfrm>
            <a:off x="801410" y="5928717"/>
            <a:ext cx="13027581" cy="49149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971788" y="603837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Sample Efficiency</a:t>
            </a:r>
            <a:endParaRPr b="0" i="0" sz="1300" u="none" cap="none" strike="noStrike"/>
          </a:p>
        </p:txBody>
      </p:sp>
      <p:sp>
        <p:nvSpPr>
          <p:cNvPr id="258" name="Google Shape;258;p24"/>
          <p:cNvSpPr/>
          <p:nvPr/>
        </p:nvSpPr>
        <p:spPr>
          <a:xfrm>
            <a:off x="3581043" y="603837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Higher</a:t>
            </a:r>
            <a:endParaRPr b="0" i="0" sz="1300" u="none" cap="none" strike="noStrike"/>
          </a:p>
        </p:txBody>
      </p:sp>
      <p:sp>
        <p:nvSpPr>
          <p:cNvPr id="259" name="Google Shape;259;p24"/>
          <p:cNvSpPr/>
          <p:nvPr/>
        </p:nvSpPr>
        <p:spPr>
          <a:xfrm>
            <a:off x="6186488" y="603837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Lower</a:t>
            </a:r>
            <a:endParaRPr b="0" i="0" sz="1300" u="none" cap="none" strike="noStrike"/>
          </a:p>
        </p:txBody>
      </p:sp>
      <p:sp>
        <p:nvSpPr>
          <p:cNvPr id="260" name="Google Shape;260;p24"/>
          <p:cNvSpPr/>
          <p:nvPr/>
        </p:nvSpPr>
        <p:spPr>
          <a:xfrm>
            <a:off x="8791932" y="603837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Higher</a:t>
            </a:r>
            <a:endParaRPr b="0" i="0" sz="1300" u="none" cap="none" strike="noStrike"/>
          </a:p>
        </p:txBody>
      </p:sp>
      <p:sp>
        <p:nvSpPr>
          <p:cNvPr id="261" name="Google Shape;261;p24"/>
          <p:cNvSpPr/>
          <p:nvPr/>
        </p:nvSpPr>
        <p:spPr>
          <a:xfrm>
            <a:off x="11397377" y="603837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Lower</a:t>
            </a:r>
            <a:endParaRPr b="0" i="0" sz="1300" u="none" cap="none" strike="noStrike"/>
          </a:p>
        </p:txBody>
      </p:sp>
      <p:sp>
        <p:nvSpPr>
          <p:cNvPr id="262" name="Google Shape;262;p24"/>
          <p:cNvSpPr/>
          <p:nvPr/>
        </p:nvSpPr>
        <p:spPr>
          <a:xfrm>
            <a:off x="801410" y="6420207"/>
            <a:ext cx="13027581" cy="49149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971788" y="652986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Convergence Time</a:t>
            </a:r>
            <a:endParaRPr b="0" i="0" sz="1300" u="none" cap="none" strike="noStrike"/>
          </a:p>
        </p:txBody>
      </p:sp>
      <p:sp>
        <p:nvSpPr>
          <p:cNvPr id="264" name="Google Shape;264;p24"/>
          <p:cNvSpPr/>
          <p:nvPr/>
        </p:nvSpPr>
        <p:spPr>
          <a:xfrm>
            <a:off x="3581043" y="652986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Medium</a:t>
            </a:r>
            <a:endParaRPr b="0" i="0" sz="1300" u="none" cap="none" strike="noStrike"/>
          </a:p>
        </p:txBody>
      </p:sp>
      <p:sp>
        <p:nvSpPr>
          <p:cNvPr id="265" name="Google Shape;265;p24"/>
          <p:cNvSpPr/>
          <p:nvPr/>
        </p:nvSpPr>
        <p:spPr>
          <a:xfrm>
            <a:off x="6186488" y="652986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Fast</a:t>
            </a:r>
            <a:endParaRPr b="0" i="0" sz="1300" u="none" cap="none" strike="noStrike"/>
          </a:p>
        </p:txBody>
      </p:sp>
      <p:sp>
        <p:nvSpPr>
          <p:cNvPr id="266" name="Google Shape;266;p24"/>
          <p:cNvSpPr/>
          <p:nvPr/>
        </p:nvSpPr>
        <p:spPr>
          <a:xfrm>
            <a:off x="8791932" y="6529864"/>
            <a:ext cx="225778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Slower (but stable)</a:t>
            </a:r>
            <a:endParaRPr b="0" i="0" sz="1300" u="none" cap="none" strike="noStrike"/>
          </a:p>
        </p:txBody>
      </p:sp>
      <p:sp>
        <p:nvSpPr>
          <p:cNvPr id="267" name="Google Shape;267;p24"/>
          <p:cNvSpPr/>
          <p:nvPr/>
        </p:nvSpPr>
        <p:spPr>
          <a:xfrm>
            <a:off x="11397377" y="6529864"/>
            <a:ext cx="2261592"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Unstable without tuning</a:t>
            </a:r>
            <a:endParaRPr b="0" i="0" sz="1300" u="none" cap="none" strike="noStrike"/>
          </a:p>
        </p:txBody>
      </p:sp>
      <p:sp>
        <p:nvSpPr>
          <p:cNvPr id="268" name="Google Shape;268;p24"/>
          <p:cNvSpPr/>
          <p:nvPr/>
        </p:nvSpPr>
        <p:spPr>
          <a:xfrm>
            <a:off x="793790" y="7110651"/>
            <a:ext cx="130428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b="0" i="0" lang="en-US" sz="1300" u="none" cap="none" strike="noStrike">
                <a:solidFill>
                  <a:srgbClr val="383838"/>
                </a:solidFill>
                <a:latin typeface="DM Sans"/>
                <a:ea typeface="DM Sans"/>
                <a:cs typeface="DM Sans"/>
                <a:sym typeface="DM Sans"/>
              </a:rPr>
              <a:t>PPO generally achieves higher sample efficiency. A2C often converges faster, but requires careful tuning for stability in continuous action spaces like Pendulum-v1.</a:t>
            </a:r>
            <a:endParaRPr b="0"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